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22" r:id="rId4"/>
    <p:sldId id="280" r:id="rId6"/>
    <p:sldId id="357" r:id="rId7"/>
    <p:sldId id="340" r:id="rId8"/>
    <p:sldId id="358" r:id="rId9"/>
    <p:sldId id="368" r:id="rId10"/>
    <p:sldId id="263" r:id="rId11"/>
    <p:sldId id="355" r:id="rId12"/>
    <p:sldId id="364" r:id="rId13"/>
    <p:sldId id="365" r:id="rId14"/>
    <p:sldId id="366" r:id="rId15"/>
    <p:sldId id="36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ad4b2f0c8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5ad4b2f0c8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ad4b2f0c8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5ad4b2f0c8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335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8.xml"/><Relationship Id="rId7" Type="http://schemas.openxmlformats.org/officeDocument/2006/relationships/image" Target="../media/image18.png"/><Relationship Id="rId6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22.png"/><Relationship Id="rId3" Type="http://schemas.openxmlformats.org/officeDocument/2006/relationships/tags" Target="../tags/tag1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0955"/>
            <a:ext cx="9144000" cy="1475105"/>
          </a:xfrm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20204"/>
            </a:pPr>
            <a:r>
              <a:rPr lang="zh-CN" sz="3200" b="1" kern="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Sample Efficient Prioritized Experience Replay for Adversarial Environments</a:t>
            </a:r>
            <a:endParaRPr lang="zh-CN" sz="3200" b="1" kern="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94063"/>
            <a:ext cx="9144000" cy="1655762"/>
          </a:xfrm>
        </p:spPr>
        <p:txBody>
          <a:bodyPr/>
          <a:p>
            <a:r>
              <a:rPr b="1"/>
              <a:t>Tianyang Duan,</a:t>
            </a:r>
            <a:r>
              <a:t> Zongyuan Zhang, Zekai Sun, Heming Cui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/>
              <a:t>Evaluation Questions</a:t>
            </a:r>
            <a:endParaRPr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</a:rPr>
              <a:t>Does the method improve sample efficiency in adversarial environments?</a:t>
            </a:r>
            <a:endParaRPr sz="2000" dirty="0">
              <a:solidFill>
                <a:schemeClr val="dk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How does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AD-error-based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 priority help to reduce the efficiency damage caused by outdated transactions?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What is the method's sensitivity to critical sampling-related hyperparameters?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30510" y="10632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End-to-end Performance</a:t>
            </a:r>
            <a:endParaRPr sz="3095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4" name="图片 3" descr="goal"/>
          <p:cNvPicPr>
            <a:picLocks noChangeAspect="1"/>
          </p:cNvPicPr>
          <p:nvPr/>
        </p:nvPicPr>
        <p:blipFill>
          <a:blip r:embed="rId1"/>
          <a:srcRect l="2571" t="3216"/>
          <a:stretch>
            <a:fillRect/>
          </a:stretch>
        </p:blipFill>
        <p:spPr>
          <a:xfrm>
            <a:off x="7251700" y="3651885"/>
            <a:ext cx="4500245" cy="2980690"/>
          </a:xfrm>
          <a:prstGeom prst="rect">
            <a:avLst/>
          </a:prstGeom>
        </p:spPr>
      </p:pic>
      <p:pic>
        <p:nvPicPr>
          <p:cNvPr id="5" name="图片 4" descr="reward"/>
          <p:cNvPicPr>
            <a:picLocks noChangeAspect="1"/>
          </p:cNvPicPr>
          <p:nvPr/>
        </p:nvPicPr>
        <p:blipFill>
          <a:blip r:embed="rId2"/>
          <a:srcRect l="2844" t="4266"/>
          <a:stretch>
            <a:fillRect/>
          </a:stretch>
        </p:blipFill>
        <p:spPr>
          <a:xfrm>
            <a:off x="7282180" y="464820"/>
            <a:ext cx="4512310" cy="2964180"/>
          </a:xfrm>
          <a:prstGeom prst="rect">
            <a:avLst/>
          </a:prstGeom>
        </p:spPr>
      </p:pic>
      <p:sp>
        <p:nvSpPr>
          <p:cNvPr id="6" name="Google Shape;194;p33"/>
          <p:cNvSpPr txBox="1"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82245" y="970915"/>
            <a:ext cx="6795135" cy="5223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p>
            <a:pPr marL="412750" lvl="0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  <a:cs typeface="+mn-lt"/>
              </a:rPr>
              <a:t>APER 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(Red line)</a:t>
            </a:r>
            <a:r>
              <a:rPr sz="1800" dirty="0">
                <a:solidFill>
                  <a:schemeClr val="dk1"/>
                </a:solidFill>
                <a:cs typeface="+mn-lt"/>
              </a:rPr>
              <a:t> t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ake</a:t>
            </a:r>
            <a:r>
              <a:rPr sz="1800" dirty="0">
                <a:solidFill>
                  <a:schemeClr val="dk1"/>
                </a:solidFill>
                <a:cs typeface="+mn-lt"/>
              </a:rPr>
              <a:t> a minimum of episodes to restore the average reward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</a:t>
            </a:r>
            <a:r>
              <a:rPr sz="1800" dirty="0">
                <a:solidFill>
                  <a:schemeClr val="dk1"/>
                </a:solidFill>
                <a:cs typeface="+mn-lt"/>
              </a:rPr>
              <a:t>before changing the opponent</a:t>
            </a:r>
            <a:r>
              <a:rPr lang="en-US" sz="1800" dirty="0">
                <a:solidFill>
                  <a:schemeClr val="dk1"/>
                </a:solidFill>
                <a:cs typeface="+mn-lt"/>
              </a:rPr>
              <a:t> policy, with </a:t>
            </a:r>
            <a:r>
              <a:rPr sz="1800" b="1"/>
              <a:t>a 4</a:t>
            </a:r>
            <a:r>
              <a:rPr lang="en-US" sz="1800" b="1"/>
              <a:t>6.64</a:t>
            </a:r>
            <a:r>
              <a:rPr sz="1800" b="1"/>
              <a:t>% improvement</a:t>
            </a:r>
            <a:r>
              <a:rPr lang="en-US" altLang="zh-CN" sz="1800" b="1">
                <a:sym typeface="+mn-ea"/>
              </a:rPr>
              <a:t> to </a:t>
            </a:r>
            <a:r>
              <a:rPr lang="zh-CN" altLang="en-US" sz="1800" b="1">
                <a:sym typeface="+mn-ea"/>
              </a:rPr>
              <a:t>Vanilla ER</a:t>
            </a:r>
            <a:r>
              <a:rPr lang="en-US" altLang="zh-CN" sz="1800">
                <a:sym typeface="+mn-ea"/>
              </a:rPr>
              <a:t>.</a:t>
            </a:r>
            <a:endParaRPr lang="zh-CN" altLang="en-US" sz="1800">
              <a:solidFill>
                <a:schemeClr val="tx1"/>
              </a:solidFill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Play in the above experimental environment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sz="1800">
                <a:cs typeface="+mn-lt"/>
                <a:sym typeface="+mn-ea"/>
              </a:rPr>
              <a:t>At 5000 episodes, the opponent's strategy changed from offensive to defensive</a:t>
            </a:r>
            <a:endParaRPr lang="en-US" alt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All methods start from the same pre-trained model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1800">
                <a:cs typeface="+mn-lt"/>
                <a:sym typeface="+mn-ea"/>
              </a:rPr>
              <a:t>All methods use the same hyperparameters, </a:t>
            </a:r>
            <a:r>
              <a:rPr lang="en-US" altLang="zh-CN" sz="1800">
                <a:cs typeface="+mn-lt"/>
                <a:sym typeface="+mn-ea"/>
              </a:rPr>
              <a:t>with</a:t>
            </a:r>
            <a:r>
              <a:rPr lang="zh-CN" sz="1800">
                <a:cs typeface="+mn-lt"/>
                <a:sym typeface="+mn-ea"/>
              </a:rPr>
              <a:t> learning rate = 1×</a:t>
            </a:r>
            <a:r>
              <a:rPr lang="en-US" altLang="zh-CN" sz="1800">
                <a:cs typeface="+mn-lt"/>
                <a:sym typeface="+mn-ea"/>
              </a:rPr>
              <a:t> 10</a:t>
            </a:r>
            <a:r>
              <a:rPr lang="zh-CN" sz="1800" baseline="30000">
                <a:cs typeface="+mn-lt"/>
                <a:sym typeface="+mn-ea"/>
              </a:rPr>
              <a:t>-4</a:t>
            </a:r>
            <a:r>
              <a:rPr lang="zh-CN" sz="1800">
                <a:cs typeface="+mn-lt"/>
                <a:sym typeface="+mn-ea"/>
              </a:rPr>
              <a:t>, batch size = 1024, buffer</a:t>
            </a:r>
            <a:r>
              <a:rPr lang="en-US" altLang="zh-CN" sz="1800">
                <a:cs typeface="+mn-lt"/>
                <a:sym typeface="+mn-ea"/>
              </a:rPr>
              <a:t> </a:t>
            </a:r>
            <a:r>
              <a:rPr lang="zh-CN" sz="1800">
                <a:cs typeface="+mn-lt"/>
                <a:sym typeface="+mn-ea"/>
              </a:rPr>
              <a:t>size = 5</a:t>
            </a:r>
            <a:r>
              <a:rPr lang="en-US" altLang="zh-CN" sz="1800">
                <a:cs typeface="+mn-lt"/>
                <a:sym typeface="+mn-ea"/>
              </a:rPr>
              <a:t> </a:t>
            </a:r>
            <a:r>
              <a:rPr lang="zh-CN" altLang="en-US" sz="1800">
                <a:cs typeface="+mn-lt"/>
                <a:sym typeface="+mn-ea"/>
              </a:rPr>
              <a:t>×</a:t>
            </a:r>
            <a:r>
              <a:rPr lang="en-US" altLang="zh-CN" sz="1800">
                <a:cs typeface="+mn-lt"/>
                <a:sym typeface="+mn-ea"/>
              </a:rPr>
              <a:t> 10</a:t>
            </a:r>
            <a:r>
              <a:rPr lang="en-US" altLang="zh-CN" sz="1800" baseline="30000">
                <a:cs typeface="+mn-lt"/>
                <a:sym typeface="+mn-ea"/>
              </a:rPr>
              <a:t>5</a:t>
            </a:r>
            <a:r>
              <a:rPr lang="zh-CN" sz="1800">
                <a:cs typeface="+mn-lt"/>
                <a:sym typeface="+mn-ea"/>
              </a:rPr>
              <a:t>.</a:t>
            </a:r>
            <a:endParaRPr lang="zh-CN" sz="1800">
              <a:cs typeface="+mn-lt"/>
              <a:sym typeface="+mn-ea"/>
            </a:endParaRPr>
          </a:p>
          <a:p>
            <a:pPr marL="869950" lvl="1" indent="-2857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zh-CN" sz="1800">
              <a:cs typeface="+mn-lt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182245" y="4838700"/>
          <a:ext cx="699706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90"/>
                <a:gridCol w="2303145"/>
                <a:gridCol w="2360930"/>
              </a:tblGrid>
              <a:tr h="518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Replay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E</a:t>
                      </a:r>
                      <a:r>
                        <a:rPr lang="zh-CN" altLang="en-US" sz="1400"/>
                        <a:t>pisodes </a:t>
                      </a:r>
                      <a:r>
                        <a:rPr lang="en-US" altLang="zh-CN" sz="1400"/>
                        <a:t>spent</a:t>
                      </a:r>
                      <a:r>
                        <a:rPr lang="zh-CN" altLang="en-US" sz="1400"/>
                        <a:t> to restore the original rewards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Improvement </a:t>
                      </a:r>
                      <a:r>
                        <a:rPr lang="zh-CN" altLang="en-US" sz="1400"/>
                        <a:t>over </a:t>
                      </a:r>
                      <a:r>
                        <a:rPr lang="en-US" altLang="zh-CN" sz="1400"/>
                        <a:t>vanilla </a:t>
                      </a:r>
                      <a:r>
                        <a:rPr lang="zh-CN" altLang="en-US" sz="1400"/>
                        <a:t>ER</a:t>
                      </a:r>
                      <a:endParaRPr lang="zh-CN" altLang="en-US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APER (Ours) 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14695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4</a:t>
                      </a:r>
                      <a:r>
                        <a:rPr lang="en-US" altLang="zh-CN" sz="1400"/>
                        <a:t>6</a:t>
                      </a:r>
                      <a:r>
                        <a:rPr lang="en-US" altLang="zh-CN" sz="1400"/>
                        <a:t>.64%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CER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19698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28.48%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PER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2</a:t>
                      </a:r>
                      <a:r>
                        <a:rPr lang="en-US" altLang="zh-CN" sz="1400">
                          <a:sym typeface="+mn-ea"/>
                        </a:rPr>
                        <a:t>2</a:t>
                      </a:r>
                      <a:r>
                        <a:rPr lang="zh-CN" altLang="en-US" sz="1400">
                          <a:sym typeface="+mn-ea"/>
                        </a:rPr>
                        <a:t>064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19.89%</a:t>
                      </a:r>
                      <a:endParaRPr lang="en-US" altLang="zh-CN" sz="1400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Vanilla ER</a:t>
                      </a:r>
                      <a:endParaRPr lang="en-US" altLang="zh-CN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ym typeface="+mn-ea"/>
                        </a:rPr>
                        <a:t>2</a:t>
                      </a:r>
                      <a:r>
                        <a:rPr sz="1400">
                          <a:sym typeface="+mn-ea"/>
                        </a:rPr>
                        <a:t>7543</a:t>
                      </a:r>
                      <a:endParaRPr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/>
                        <a:t>-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158605" y="3357880"/>
            <a:ext cx="1003935" cy="318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Goal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36685" y="106045"/>
            <a:ext cx="88265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Reward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Conclusion</a:t>
            </a:r>
            <a:endParaRPr lang="zh-CN" altLang="en-US" sz="3095"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 dirty="0">
                <a:solidFill>
                  <a:schemeClr val="dk1"/>
                </a:solidFill>
                <a:cs typeface="+mn-lt"/>
              </a:rPr>
              <a:t>In this talk, we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 present APER, a</a:t>
            </a:r>
            <a:r>
              <a:rPr sz="2000" dirty="0">
                <a:solidFill>
                  <a:schemeClr val="dk1"/>
                </a:solidFill>
                <a:cs typeface="+mn-lt"/>
              </a:rPr>
              <a:t>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s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ample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fficient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p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rioritized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xperience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r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eplay for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dversarial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e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nvironments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.</a:t>
            </a:r>
            <a:endParaRPr lang="en-US" altLang="zh-CN" sz="2000" kern="0" dirty="0">
              <a:solidFill>
                <a:schemeClr val="dk1"/>
              </a:solidFill>
              <a:ea typeface="Arial" panose="020B0604020202020204"/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We propose adversarial difference (AD), which compares the expected gains between different opponents. </a:t>
            </a:r>
            <a:endParaRPr lang="en-US" altLang="zh-CN" sz="2000" kern="0" dirty="0">
              <a:solidFill>
                <a:schemeClr val="dk1"/>
              </a:solidFill>
              <a:ea typeface="Arial" panose="020B0604020202020204"/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APER detects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changes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of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opponent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 by 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the rise of </a:t>
            </a:r>
            <a:r>
              <a:rPr 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TD error</a:t>
            </a:r>
            <a:r>
              <a:rPr lang="en-US" altLang="zh-CN" sz="2000" kern="0" dirty="0">
                <a:solidFill>
                  <a:schemeClr val="dk1"/>
                </a:solidFill>
                <a:ea typeface="Arial" panose="020B0604020202020204"/>
                <a:cs typeface="+mn-lt"/>
                <a:sym typeface="+mn-ea"/>
              </a:rPr>
              <a:t>.</a:t>
            </a:r>
            <a:endParaRPr lang="zh-CN" sz="2000" kern="0" dirty="0">
              <a:solidFill>
                <a:schemeClr val="dk1"/>
              </a:solidFill>
              <a:ea typeface="Arial" panose="020B0604020202020204"/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 uses </a:t>
            </a:r>
            <a:r>
              <a:rPr lang="en-US" altLang="zh-CN" sz="2000">
                <a:latin typeface="Calibri" panose="020F0502020204030204" charset="0"/>
                <a:cs typeface="Calibri" panose="020F0502020204030204" charset="0"/>
                <a:sym typeface="+mn-ea"/>
              </a:rPr>
              <a:t>ratio sampling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 to trade off between the new transactions and old transactions.</a:t>
            </a:r>
            <a:endParaRPr lang="en-US" sz="2000" dirty="0">
              <a:solidFill>
                <a:schemeClr val="dk1"/>
              </a:solidFill>
              <a:cs typeface="+mn-lt"/>
              <a:sym typeface="+mn-ea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 samples from new and old transactions according to AD and 1/AD priority, respectively.</a:t>
            </a:r>
            <a:endParaRPr lang="en-US" sz="2000" dirty="0">
              <a:solidFill>
                <a:schemeClr val="dk1"/>
              </a:solidFill>
              <a:cs typeface="+mn-lt"/>
              <a:sym typeface="+mn-ea"/>
            </a:endParaRPr>
          </a:p>
          <a:p>
            <a:pPr marL="412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sz="2000">
                <a:cs typeface="+mn-lt"/>
                <a:sym typeface="+mn-ea"/>
              </a:rPr>
              <a:t>APER requires a minimum of episodes to restore the average reward before changing the opponent policy compared to baselines</a:t>
            </a:r>
            <a:r>
              <a:rPr lang="en-US" sz="2000">
                <a:cs typeface="+mn-lt"/>
                <a:sym typeface="+mn-ea"/>
              </a:rPr>
              <a:t>.</a:t>
            </a:r>
            <a:endParaRPr lang="en-US" sz="2000">
              <a:cs typeface="+mn-lt"/>
              <a:sym typeface="+mn-ea"/>
            </a:endParaRPr>
          </a:p>
          <a:p>
            <a:pPr marL="41275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>
                <a:cs typeface="+mn-lt"/>
                <a:sym typeface="+mn-ea"/>
              </a:rPr>
              <a:t>Plan to submitted to 26th European Conference on Artificial Intelligence (ECAI 23) in April.</a:t>
            </a:r>
            <a:endParaRPr lang="en-US" sz="2000">
              <a:cs typeface="+mn-lt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sym typeface="+mn-ea"/>
              </a:rPr>
              <a:t>Future work </a:t>
            </a:r>
            <a:endParaRPr lang="zh-CN" sz="3095">
              <a:sym typeface="+mn-ea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Short-term work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Evaluate 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APER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 in other adversarial environments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 (e.g. RoboSumo, Pong)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Evaluate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APER with other RL algorithms (e.g. A2C,DDPG)</a:t>
            </a:r>
            <a:endParaRPr lang="en-US" sz="2000" dirty="0">
              <a:solidFill>
                <a:schemeClr val="dk1"/>
              </a:solidFill>
              <a:cs typeface="+mn-lt"/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dk1"/>
                </a:solidFill>
                <a:cs typeface="+mn-lt"/>
              </a:rPr>
              <a:t>L</a:t>
            </a:r>
            <a:r>
              <a:rPr sz="2000" dirty="0">
                <a:solidFill>
                  <a:schemeClr val="dk1"/>
                </a:solidFill>
                <a:cs typeface="+mn-lt"/>
              </a:rPr>
              <a:t>ong-term work</a:t>
            </a:r>
            <a:endParaRPr sz="2000"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dk1"/>
                </a:solidFill>
                <a:cs typeface="+mn-lt"/>
              </a:rPr>
              <a:t>Apply APER in real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robotic</a:t>
            </a:r>
            <a:r>
              <a:rPr sz="2000" dirty="0">
                <a:solidFill>
                  <a:schemeClr val="dk1"/>
                </a:solidFill>
                <a:cs typeface="+mn-lt"/>
              </a:rPr>
              <a:t> </a:t>
            </a:r>
            <a:r>
              <a:rPr lang="en-US" sz="2000" dirty="0">
                <a:solidFill>
                  <a:schemeClr val="dk1"/>
                </a:solidFill>
                <a:cs typeface="+mn-lt"/>
              </a:rPr>
              <a:t>multi-agent reinforcement learning </a:t>
            </a:r>
            <a:r>
              <a:rPr sz="2000" dirty="0">
                <a:solidFill>
                  <a:schemeClr val="dk1"/>
                </a:solidFill>
                <a:cs typeface="+mn-lt"/>
                <a:sym typeface="+mn-ea"/>
              </a:rPr>
              <a:t>environment</a:t>
            </a:r>
            <a:r>
              <a:rPr lang="en-US" sz="2000" dirty="0">
                <a:solidFill>
                  <a:schemeClr val="dk1"/>
                </a:solidFill>
                <a:cs typeface="+mn-lt"/>
                <a:sym typeface="+mn-ea"/>
              </a:rPr>
              <a:t>s</a:t>
            </a:r>
            <a:endParaRPr sz="2000" dirty="0">
              <a:solidFill>
                <a:schemeClr val="dk1"/>
              </a:solidFill>
              <a:cs typeface="+mn-lt"/>
            </a:endParaRPr>
          </a:p>
          <a:p>
            <a:pPr marL="1384300" lvl="2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charset="0"/>
              <a:buChar char="n"/>
            </a:pPr>
            <a:r>
              <a:rPr lang="en-US" dirty="0">
                <a:solidFill>
                  <a:schemeClr val="dk1"/>
                </a:solidFill>
                <a:cs typeface="+mn-lt"/>
              </a:rPr>
              <a:t>E</a:t>
            </a:r>
            <a:r>
              <a:rPr dirty="0">
                <a:solidFill>
                  <a:schemeClr val="dk1"/>
                </a:solidFill>
                <a:cs typeface="+mn-lt"/>
              </a:rPr>
              <a:t>xperience</a:t>
            </a:r>
            <a:r>
              <a:rPr lang="en-US" dirty="0">
                <a:solidFill>
                  <a:schemeClr val="dk1"/>
                </a:solidFill>
                <a:cs typeface="+mn-lt"/>
              </a:rPr>
              <a:t> replay</a:t>
            </a:r>
            <a:r>
              <a:rPr dirty="0">
                <a:solidFill>
                  <a:schemeClr val="dk1"/>
                </a:solidFill>
                <a:cs typeface="+mn-lt"/>
              </a:rPr>
              <a:t> sharing </a:t>
            </a:r>
            <a:r>
              <a:rPr lang="en-US" dirty="0">
                <a:solidFill>
                  <a:schemeClr val="dk1"/>
                </a:solidFill>
                <a:cs typeface="+mn-lt"/>
              </a:rPr>
              <a:t>in </a:t>
            </a:r>
            <a:r>
              <a:rPr lang="en-US" dirty="0">
                <a:solidFill>
                  <a:schemeClr val="dk1"/>
                </a:solidFill>
                <a:cs typeface="+mn-lt"/>
                <a:sym typeface="+mn-ea"/>
              </a:rPr>
              <a:t>d</a:t>
            </a:r>
            <a:r>
              <a:rPr dirty="0">
                <a:solidFill>
                  <a:schemeClr val="dk1"/>
                </a:solidFill>
                <a:cs typeface="+mn-lt"/>
                <a:sym typeface="+mn-ea"/>
              </a:rPr>
              <a:t>istributed training</a:t>
            </a:r>
            <a:endParaRPr dirty="0">
              <a:solidFill>
                <a:schemeClr val="dk1"/>
              </a:solidFill>
              <a:cs typeface="+mn-lt"/>
            </a:endParaRPr>
          </a:p>
          <a:p>
            <a:pPr marL="9271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dk1"/>
                </a:solidFill>
                <a:cs typeface="+mn-lt"/>
              </a:rPr>
              <a:t>Apply APER in Deep Reinforcement Learning</a:t>
            </a:r>
            <a:endParaRPr lang="zh-CN" altLang="en-US" sz="2000" dirty="0">
              <a:solidFill>
                <a:schemeClr val="dk1"/>
              </a:solidFill>
              <a:cs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0865"/>
            <a:ext cx="10515600" cy="968375"/>
          </a:xfrm>
        </p:spPr>
        <p:txBody>
          <a:bodyPr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zh-CN" sz="3095">
                <a:sym typeface="+mn-ea"/>
              </a:rPr>
              <a:t>Motivation</a:t>
            </a:r>
            <a:endParaRPr lang="zh-CN" sz="3095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664710"/>
          </a:xfrm>
        </p:spPr>
        <p:txBody>
          <a:bodyPr>
            <a:normAutofit/>
          </a:bodyPr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</a:rPr>
              <a:t>Adversarial environment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Non-stationary environment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Zero-sum game 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Rapidly changing conditions and unpredictable opponents</a:t>
            </a:r>
            <a:endParaRPr lang="en-US" sz="18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  <a:sym typeface="+mn-ea"/>
              </a:rPr>
              <a:t>Reinforcement learning(RL)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 shows promising results in adversarial environments.</a:t>
            </a:r>
            <a:endParaRPr lang="en-US" sz="1800" dirty="0">
              <a:solidFill>
                <a:schemeClr val="dk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dk1"/>
                </a:solidFill>
                <a:sym typeface="+mn-ea"/>
              </a:rPr>
              <a:t>Learn through interactions between agents and environments.</a:t>
            </a:r>
            <a:endParaRPr lang="en-US" sz="1800" dirty="0">
              <a:solidFill>
                <a:schemeClr val="dk1"/>
              </a:solidFill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dk1"/>
                </a:solidFill>
              </a:rPr>
              <a:t>Require a large number of trials and errors to converge</a:t>
            </a:r>
            <a:endParaRPr lang="en-US" sz="1800" dirty="0">
              <a:solidFill>
                <a:schemeClr val="dk1"/>
              </a:solidFill>
            </a:endParaRPr>
          </a:p>
          <a:p>
            <a:pPr lvl="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en-US" sz="1800" b="1" dirty="0">
                <a:solidFill>
                  <a:schemeClr val="dk1"/>
                </a:solidFill>
              </a:rPr>
              <a:t>Sample efficiency</a:t>
            </a:r>
            <a:r>
              <a:rPr lang="en-US" sz="1800" dirty="0">
                <a:solidFill>
                  <a:schemeClr val="dk1"/>
                </a:solidFill>
              </a:rPr>
              <a:t> of RL needs to be improved in a</a:t>
            </a:r>
            <a:r>
              <a:rPr lang="en-US" sz="1800" dirty="0">
                <a:solidFill>
                  <a:schemeClr val="dk1"/>
                </a:solidFill>
                <a:sym typeface="+mn-ea"/>
              </a:rPr>
              <a:t>dversarial</a:t>
            </a:r>
            <a:r>
              <a:rPr lang="en-US" sz="1800" b="1" dirty="0">
                <a:solidFill>
                  <a:schemeClr val="dk1"/>
                </a:solidFill>
                <a:sym typeface="+mn-ea"/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environments.</a:t>
            </a:r>
            <a:endParaRPr lang="en-US" sz="1800" dirty="0">
              <a:solidFill>
                <a:schemeClr val="dk1"/>
              </a:solidFill>
            </a:endParaRPr>
          </a:p>
          <a:p>
            <a:pPr marL="742950" lvl="1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Reduce the amount of data required for reaching target performance level.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14" name="组合 13"/>
          <p:cNvGrpSpPr/>
          <p:nvPr/>
        </p:nvGrpSpPr>
        <p:grpSpPr>
          <a:xfrm>
            <a:off x="6189345" y="572135"/>
            <a:ext cx="5502275" cy="1829435"/>
            <a:chOff x="9939" y="1407"/>
            <a:chExt cx="8665" cy="2881"/>
          </a:xfrm>
        </p:grpSpPr>
        <p:pic>
          <p:nvPicPr>
            <p:cNvPr id="8" name="图片 7" descr="robocupsoccer-small-size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rcRect l="21914" r="22010"/>
            <a:stretch>
              <a:fillRect/>
            </a:stretch>
          </p:blipFill>
          <p:spPr>
            <a:xfrm>
              <a:off x="9939" y="1407"/>
              <a:ext cx="3653" cy="235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791" y="3758"/>
              <a:ext cx="210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Robot </a:t>
              </a:r>
              <a:r>
                <a:rPr lang="en-US" altLang="zh-CN" sz="1600"/>
                <a:t>soccer</a:t>
              </a:r>
              <a:endParaRPr lang="en-US" altLang="zh-CN" sz="16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642" y="3758"/>
              <a:ext cx="174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 dirty="0">
                  <a:solidFill>
                    <a:schemeClr val="dk1"/>
                  </a:solidFill>
                  <a:sym typeface="+mn-ea"/>
                </a:rPr>
                <a:t>RoboSumo</a:t>
              </a:r>
              <a:endParaRPr lang="zh-CN" altLang="en-US" sz="1600"/>
            </a:p>
          </p:txBody>
        </p:sp>
        <p:pic>
          <p:nvPicPr>
            <p:cNvPr id="13" name="图片 12" descr="robosumo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2" y="1407"/>
              <a:ext cx="4183" cy="2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499745"/>
            <a:ext cx="10515600" cy="968375"/>
          </a:xfrm>
        </p:spPr>
        <p:txBody>
          <a:bodyPr>
            <a:norm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sz="3095">
                <a:sym typeface="+mn-ea"/>
              </a:rPr>
              <a:t>Experience</a:t>
            </a:r>
            <a:r>
              <a:rPr lang="en-US" sz="3095">
                <a:sym typeface="+mn-ea"/>
              </a:rPr>
              <a:t> </a:t>
            </a:r>
            <a:r>
              <a:rPr sz="3095">
                <a:sym typeface="+mn-ea"/>
              </a:rPr>
              <a:t>Replay</a:t>
            </a:r>
            <a:endParaRPr lang="en-US" sz="3095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1805" y="1409700"/>
            <a:ext cx="6161405" cy="970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28600" lvl="0" indent="-228600" algn="l">
              <a:buClrTx/>
              <a:buSzTx/>
              <a:buFont typeface="Wingdings" panose="05000000000000000000" charset="0"/>
              <a:buChar char="Ø"/>
            </a:pPr>
            <a:r>
              <a:rPr lang="en-US" b="1" dirty="0">
                <a:solidFill>
                  <a:schemeClr val="dk1"/>
                </a:solidFill>
                <a:cs typeface="+mn-lt"/>
                <a:sym typeface="+mn-ea"/>
              </a:rPr>
              <a:t>Experience replay</a:t>
            </a:r>
            <a:r>
              <a:rPr lang="en-US" dirty="0">
                <a:solidFill>
                  <a:schemeClr val="dk1"/>
                </a:solidFill>
                <a:cs typeface="+mn-lt"/>
                <a:sym typeface="+mn-ea"/>
              </a:rPr>
              <a:t> stores past experiences in a replay buffer and sampled randomly during training to improve the sample efficiency.</a:t>
            </a:r>
            <a:endParaRPr lang="en-US" sz="1600" dirty="0">
              <a:solidFill>
                <a:schemeClr val="dk1"/>
              </a:solidFill>
              <a:cs typeface="+mn-lt"/>
              <a:sym typeface="+mn-ea"/>
            </a:endParaRPr>
          </a:p>
          <a:p>
            <a:pPr marL="685800" lvl="1" indent="-228600" algn="l">
              <a:buClrTx/>
              <a:buSzTx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sym typeface="+mn-ea"/>
            </a:endParaRPr>
          </a:p>
          <a:p>
            <a:pPr marL="685800" lvl="1" indent="-228600" algn="l">
              <a:buClrTx/>
              <a:buSzTx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sym typeface="+mn-ea"/>
            </a:endParaRPr>
          </a:p>
          <a:p>
            <a:pPr marL="685800" lvl="1" indent="-228600" algn="l">
              <a:buClrTx/>
              <a:buSzTx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sym typeface="+mn-ea"/>
            </a:endParaRPr>
          </a:p>
          <a:p>
            <a:pPr lvl="0" indent="0" algn="l">
              <a:buClrTx/>
              <a:buSzTx/>
              <a:buFont typeface="Wingdings" panose="05000000000000000000" charset="0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623935" y="1409700"/>
            <a:ext cx="1489075" cy="25279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0">
            <a:off x="8855710" y="1864360"/>
            <a:ext cx="1070610" cy="378460"/>
            <a:chOff x="3785" y="4941"/>
            <a:chExt cx="1686" cy="596"/>
          </a:xfrm>
        </p:grpSpPr>
        <p:sp>
          <p:nvSpPr>
            <p:cNvPr id="12" name="矩形 11"/>
            <p:cNvSpPr/>
            <p:nvPr/>
          </p:nvSpPr>
          <p:spPr>
            <a:xfrm>
              <a:off x="3785" y="4941"/>
              <a:ext cx="1686" cy="5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89" y="4957"/>
              <a:ext cx="126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policy</a:t>
              </a:r>
              <a:endParaRPr lang="en-US" altLang="zh-CN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867775" y="1409700"/>
            <a:ext cx="131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RL agent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 rot="0">
            <a:off x="7018655" y="1409700"/>
            <a:ext cx="1017905" cy="971550"/>
            <a:chOff x="3924" y="5399"/>
            <a:chExt cx="1603" cy="965"/>
          </a:xfrm>
        </p:grpSpPr>
        <p:sp>
          <p:nvSpPr>
            <p:cNvPr id="4" name="圆角矩形 3"/>
            <p:cNvSpPr/>
            <p:nvPr/>
          </p:nvSpPr>
          <p:spPr>
            <a:xfrm>
              <a:off x="3924" y="5399"/>
              <a:ext cx="1603" cy="96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291" y="5699"/>
              <a:ext cx="957" cy="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E</a:t>
              </a:r>
              <a:r>
                <a:rPr lang="en-US" altLang="zh-CN"/>
                <a:t>nv</a:t>
              </a:r>
              <a:endParaRPr lang="en-US" altLang="zh-CN"/>
            </a:p>
          </p:txBody>
        </p:sp>
      </p:grpSp>
      <p:grpSp>
        <p:nvGrpSpPr>
          <p:cNvPr id="54" name="组合 53"/>
          <p:cNvGrpSpPr/>
          <p:nvPr/>
        </p:nvGrpSpPr>
        <p:grpSpPr>
          <a:xfrm rot="0">
            <a:off x="8855075" y="2974975"/>
            <a:ext cx="1071245" cy="842645"/>
            <a:chOff x="9238" y="8034"/>
            <a:chExt cx="1844" cy="1327"/>
          </a:xfrm>
        </p:grpSpPr>
        <p:sp>
          <p:nvSpPr>
            <p:cNvPr id="14" name="圆柱形 13"/>
            <p:cNvSpPr/>
            <p:nvPr/>
          </p:nvSpPr>
          <p:spPr>
            <a:xfrm>
              <a:off x="9238" y="8034"/>
              <a:ext cx="1844" cy="1327"/>
            </a:xfrm>
            <a:prstGeom prst="ca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36" y="8345"/>
              <a:ext cx="144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Replay Buffer</a:t>
              </a:r>
              <a:endParaRPr lang="en-US" altLang="zh-CN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72730" y="1711960"/>
            <a:ext cx="871220" cy="368300"/>
            <a:chOff x="12398" y="2696"/>
            <a:chExt cx="1372" cy="580"/>
          </a:xfrm>
        </p:grpSpPr>
        <p:cxnSp>
          <p:nvCxnSpPr>
            <p:cNvPr id="55" name="直接箭头连接符 54"/>
            <p:cNvCxnSpPr/>
            <p:nvPr/>
          </p:nvCxnSpPr>
          <p:spPr>
            <a:xfrm flipH="1">
              <a:off x="12398" y="3276"/>
              <a:ext cx="137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2785" y="2696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①</a:t>
              </a:r>
              <a:endParaRPr lang="zh-CN" altLang="en-US">
                <a:latin typeface="Calibri" panose="020F050202020403020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00390" y="2285365"/>
            <a:ext cx="666750" cy="740410"/>
            <a:chOff x="12785" y="3599"/>
            <a:chExt cx="1050" cy="1166"/>
          </a:xfrm>
        </p:grpSpPr>
        <p:cxnSp>
          <p:nvCxnSpPr>
            <p:cNvPr id="56" name="直接箭头连接符 55"/>
            <p:cNvCxnSpPr/>
            <p:nvPr/>
          </p:nvCxnSpPr>
          <p:spPr>
            <a:xfrm>
              <a:off x="13021" y="3599"/>
              <a:ext cx="814" cy="1166"/>
            </a:xfrm>
            <a:prstGeom prst="straightConnector1">
              <a:avLst/>
            </a:prstGeom>
            <a:ln w="31750" cmpd="sng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12785" y="3921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②</a:t>
              </a:r>
              <a:endParaRPr lang="zh-CN" altLang="en-US">
                <a:latin typeface="Calibri" panose="020F050202020403020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89745" y="2299335"/>
            <a:ext cx="426085" cy="617220"/>
            <a:chOff x="14787" y="3621"/>
            <a:chExt cx="671" cy="972"/>
          </a:xfrm>
        </p:grpSpPr>
        <p:cxnSp>
          <p:nvCxnSpPr>
            <p:cNvPr id="57" name="直接箭头连接符 56"/>
            <p:cNvCxnSpPr/>
            <p:nvPr/>
          </p:nvCxnSpPr>
          <p:spPr>
            <a:xfrm flipV="1">
              <a:off x="14787" y="3621"/>
              <a:ext cx="5" cy="973"/>
            </a:xfrm>
            <a:prstGeom prst="straightConnector1">
              <a:avLst/>
            </a:prstGeom>
            <a:ln w="31750" cmpd="sng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14792" y="3921"/>
              <a:ext cx="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latin typeface="Calibri" panose="020F0502020204030204" charset="0"/>
                </a:rPr>
                <a:t>③</a:t>
              </a:r>
              <a:endParaRPr lang="zh-CN" altLang="en-US">
                <a:latin typeface="Calibri" panose="020F0502020204030204" charset="0"/>
              </a:endParaRPr>
            </a:p>
          </p:txBody>
        </p:sp>
      </p:grpSp>
      <p:sp>
        <p:nvSpPr>
          <p:cNvPr id="16" name="灯片编号占位符 15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sp>
        <p:nvSpPr>
          <p:cNvPr id="8" name="文本框 7"/>
          <p:cNvSpPr txBox="1"/>
          <p:nvPr/>
        </p:nvSpPr>
        <p:spPr>
          <a:xfrm>
            <a:off x="841375" y="3403600"/>
            <a:ext cx="5791835" cy="4146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0" lvl="1"/>
            <a:r>
              <a:rPr lang="zh-CN" altLang="en-US">
                <a:solidFill>
                  <a:schemeClr val="tx1"/>
                </a:solidFill>
                <a:effectLst/>
                <a:cs typeface="+mn-lt"/>
                <a:sym typeface="+mn-ea"/>
              </a:rPr>
              <a:t>②</a:t>
            </a:r>
            <a:r>
              <a:rPr lang="en-US" altLang="zh-CN">
                <a:solidFill>
                  <a:schemeClr val="tx1"/>
                </a:solidFill>
                <a:effectLst/>
                <a:cs typeface="+mn-lt"/>
                <a:sym typeface="+mn-ea"/>
              </a:rPr>
              <a:t> S</a:t>
            </a:r>
            <a:r>
              <a:rPr lang="zh-CN" altLang="en-US">
                <a:solidFill>
                  <a:schemeClr val="tx1"/>
                </a:solidFill>
                <a:effectLst/>
                <a:cs typeface="+mn-lt"/>
                <a:sym typeface="+mn-ea"/>
              </a:rPr>
              <a:t>tore </a:t>
            </a:r>
            <a:r>
              <a:rPr lang="en-US" altLang="zh-CN">
                <a:solidFill>
                  <a:schemeClr val="tx1"/>
                </a:solidFill>
                <a:effectLst/>
                <a:cs typeface="+mn-lt"/>
                <a:sym typeface="+mn-ea"/>
              </a:rPr>
              <a:t>the</a:t>
            </a:r>
            <a:r>
              <a:rPr lang="zh-CN" altLang="en-US">
                <a:solidFill>
                  <a:schemeClr val="tx1"/>
                </a:solidFill>
                <a:effectLst/>
                <a:cs typeface="+mn-lt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effectLst/>
                <a:cs typeface="+mn-lt"/>
                <a:sym typeface="+mn-ea"/>
              </a:rPr>
              <a:t>transaction                      in replay buffer.</a:t>
            </a:r>
            <a:endParaRPr lang="en-US" altLang="zh-CN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0" lvl="1"/>
            <a:endParaRPr lang="en-US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endParaRPr lang="en-US" altLang="en-US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1375" y="3821430"/>
            <a:ext cx="5791835" cy="4146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marL="0" lvl="1"/>
            <a:r>
              <a:rPr lang="zh-CN" altLang="en-US">
                <a:solidFill>
                  <a:schemeClr val="tx1"/>
                </a:solidFill>
                <a:effectLst/>
                <a:cs typeface="+mn-lt"/>
                <a:sym typeface="+mn-ea"/>
              </a:rPr>
              <a:t>③</a:t>
            </a:r>
            <a:r>
              <a:rPr lang="en-US" altLang="zh-CN">
                <a:solidFill>
                  <a:schemeClr val="tx1"/>
                </a:solidFill>
                <a:effectLst/>
                <a:cs typeface="+mn-lt"/>
                <a:sym typeface="+mn-ea"/>
              </a:rPr>
              <a:t> S</a:t>
            </a:r>
            <a:r>
              <a:rPr lang="en-US" altLang="zh-CN">
                <a:effectLst/>
                <a:cs typeface="+mn-lt"/>
                <a:sym typeface="+mn-ea"/>
              </a:rPr>
              <a:t>ample</a:t>
            </a:r>
            <a:r>
              <a:rPr lang="en-US" altLang="zh-CN">
                <a:solidFill>
                  <a:schemeClr val="tx1"/>
                </a:solidFill>
                <a:effectLst/>
                <a:cs typeface="+mn-lt"/>
                <a:sym typeface="+mn-ea"/>
              </a:rPr>
              <a:t> a batch of transactions to train.</a:t>
            </a:r>
            <a:endParaRPr lang="en-US" altLang="zh-CN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marL="0" lvl="1"/>
            <a:endParaRPr lang="en-US" dirty="0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endParaRPr lang="en-US" altLang="en-US" dirty="0">
              <a:solidFill>
                <a:schemeClr val="tx1"/>
              </a:solidFill>
              <a:effectLst/>
              <a:cs typeface="+mn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3370" y="4773295"/>
            <a:ext cx="6501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914400" lvl="1" indent="-4572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1">
                <a:cs typeface="+mn-lt"/>
                <a:sym typeface="+mn-ea"/>
              </a:rPr>
              <a:t>However, random sampling degrade</a:t>
            </a:r>
            <a:r>
              <a:rPr lang="en-US" altLang="zh-CN" b="1">
                <a:cs typeface="+mn-lt"/>
                <a:sym typeface="+mn-ea"/>
              </a:rPr>
              <a:t> sample efficiency</a:t>
            </a:r>
            <a:r>
              <a:rPr lang="en-US" altLang="zh-CN" b="1">
                <a:cs typeface="+mn-lt"/>
                <a:sym typeface="+mn-ea"/>
              </a:rPr>
              <a:t>, especially in non-stationary environments.</a:t>
            </a: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2387600"/>
            <a:ext cx="6069965" cy="101854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3422015"/>
            <a:ext cx="1039495" cy="380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805" y="584200"/>
            <a:ext cx="10515600" cy="968375"/>
          </a:xfrm>
        </p:spPr>
        <p:txBody>
          <a:bodyPr>
            <a:normAutofit/>
          </a:bodyPr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90"/>
              <a:buFontTx/>
            </a:pPr>
            <a:r>
              <a:rPr lang="en-US" altLang="zh-CN" sz="3095" dirty="0">
                <a:sym typeface="+mn-ea"/>
              </a:rPr>
              <a:t>Existing </a:t>
            </a:r>
            <a:r>
              <a:rPr sz="3095">
                <a:sym typeface="+mn-ea"/>
              </a:rPr>
              <a:t>Prioritized Experience</a:t>
            </a:r>
            <a:r>
              <a:rPr lang="en-US" sz="3095">
                <a:sym typeface="+mn-ea"/>
              </a:rPr>
              <a:t> </a:t>
            </a:r>
            <a:r>
              <a:rPr sz="3095">
                <a:sym typeface="+mn-ea"/>
              </a:rPr>
              <a:t>Replay</a:t>
            </a:r>
            <a:r>
              <a:rPr lang="en-US" sz="3095">
                <a:sym typeface="+mn-ea"/>
              </a:rPr>
              <a:t> M</a:t>
            </a:r>
            <a:r>
              <a:rPr lang="en-US" sz="3095">
                <a:sym typeface="+mn-ea"/>
              </a:rPr>
              <a:t>ethod</a:t>
            </a:r>
            <a:endParaRPr lang="en-US" sz="3095"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46557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sp>
        <p:nvSpPr>
          <p:cNvPr id="54" name="文本框 53"/>
          <p:cNvSpPr txBox="1"/>
          <p:nvPr/>
        </p:nvSpPr>
        <p:spPr>
          <a:xfrm>
            <a:off x="555625" y="3719195"/>
            <a:ext cx="11002645" cy="1420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85800" lvl="1" indent="-2286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sym typeface="+mn-ea"/>
            </a:endParaRPr>
          </a:p>
          <a:p>
            <a:pPr marL="685800" lvl="1" indent="-2286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sym typeface="+mn-ea"/>
            </a:endParaRPr>
          </a:p>
          <a:p>
            <a:pPr marL="685800" lvl="1" indent="-2286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sym typeface="+mn-ea"/>
              </a:rPr>
              <a:t>Priority is calculated based on the TD error of the transaction.</a:t>
            </a:r>
            <a:endParaRPr lang="en-US" dirty="0">
              <a:solidFill>
                <a:schemeClr val="dk1"/>
              </a:solidFill>
              <a:sym typeface="+mn-ea"/>
            </a:endParaRPr>
          </a:p>
          <a:p>
            <a:pPr marL="685800" lvl="1" indent="-228600" algn="l">
              <a:lnSpc>
                <a:spcPct val="11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sym typeface="+mn-ea"/>
              </a:rPr>
              <a:t>Why </a:t>
            </a:r>
            <a:r>
              <a:rPr lang="en-US" dirty="0">
                <a:solidFill>
                  <a:schemeClr val="dk1"/>
                </a:solidFill>
                <a:sym typeface="+mn-ea"/>
              </a:rPr>
              <a:t>TD error</a:t>
            </a:r>
            <a:r>
              <a:rPr lang="en-US" dirty="0">
                <a:solidFill>
                  <a:schemeClr val="dk1"/>
                </a:solidFill>
                <a:sym typeface="+mn-ea"/>
              </a:rPr>
              <a:t>:  TD error reflects the degree of deviation of a sample from the policy</a:t>
            </a:r>
            <a:endParaRPr lang="en-US" sz="2000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325995" y="633095"/>
            <a:ext cx="4841240" cy="1270635"/>
            <a:chOff x="5069" y="809"/>
            <a:chExt cx="7624" cy="2001"/>
          </a:xfrm>
        </p:grpSpPr>
        <p:grpSp>
          <p:nvGrpSpPr>
            <p:cNvPr id="56" name="组合 55"/>
            <p:cNvGrpSpPr/>
            <p:nvPr/>
          </p:nvGrpSpPr>
          <p:grpSpPr>
            <a:xfrm>
              <a:off x="6193" y="1840"/>
              <a:ext cx="1491" cy="792"/>
              <a:chOff x="5309" y="3260"/>
              <a:chExt cx="1491" cy="79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431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5309" y="3390"/>
                    <a:ext cx="991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9" y="3390"/>
                    <a:ext cx="991" cy="580"/>
                  </a:xfrm>
                  <a:prstGeom prst="rect">
                    <a:avLst/>
                  </a:prstGeom>
                  <a:blipFill rotWithShape="1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直接箭头连接符 58"/>
              <p:cNvCxnSpPr/>
              <p:nvPr/>
            </p:nvCxnSpPr>
            <p:spPr>
              <a:xfrm>
                <a:off x="6224" y="3680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/>
            <p:cNvGrpSpPr/>
            <p:nvPr/>
          </p:nvGrpSpPr>
          <p:grpSpPr>
            <a:xfrm>
              <a:off x="8380" y="1841"/>
              <a:ext cx="1450" cy="792"/>
              <a:chOff x="7086" y="3260"/>
              <a:chExt cx="1450" cy="792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7163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7086" y="3390"/>
                    <a:ext cx="9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62" name="文本框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6" y="3390"/>
                    <a:ext cx="947" cy="580"/>
                  </a:xfrm>
                  <a:prstGeom prst="rect">
                    <a:avLst/>
                  </a:prstGeom>
                  <a:blipFill rotWithShape="1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直接箭头连接符 62"/>
              <p:cNvCxnSpPr/>
              <p:nvPr/>
            </p:nvCxnSpPr>
            <p:spPr>
              <a:xfrm>
                <a:off x="7960" y="3680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10565" y="1842"/>
              <a:ext cx="1446" cy="792"/>
              <a:chOff x="10221" y="3260"/>
              <a:chExt cx="1446" cy="792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10298" y="3260"/>
                <a:ext cx="793" cy="7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10221" y="3390"/>
                    <a:ext cx="947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66" name="文本框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1" y="3390"/>
                    <a:ext cx="947" cy="580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直接箭头连接符 66"/>
              <p:cNvCxnSpPr/>
              <p:nvPr/>
            </p:nvCxnSpPr>
            <p:spPr>
              <a:xfrm>
                <a:off x="11091" y="3656"/>
                <a:ext cx="57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/>
            <p:cNvGrpSpPr/>
            <p:nvPr/>
          </p:nvGrpSpPr>
          <p:grpSpPr>
            <a:xfrm>
              <a:off x="7428" y="1710"/>
              <a:ext cx="952" cy="1100"/>
              <a:chOff x="8165" y="3165"/>
              <a:chExt cx="952" cy="1100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8454" y="3656"/>
                <a:ext cx="662" cy="118"/>
                <a:chOff x="8454" y="3656"/>
                <a:chExt cx="662" cy="118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8454" y="365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1" name="直接箭头连接符 70"/>
                <p:cNvCxnSpPr/>
                <p:nvPr/>
              </p:nvCxnSpPr>
              <p:spPr>
                <a:xfrm>
                  <a:off x="8540" y="3715"/>
                  <a:ext cx="57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8165" y="3165"/>
                    <a:ext cx="698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2" name="文本框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5" y="3165"/>
                    <a:ext cx="698" cy="58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文本框 72"/>
                  <p:cNvSpPr txBox="1"/>
                  <p:nvPr/>
                </p:nvSpPr>
                <p:spPr>
                  <a:xfrm>
                    <a:off x="8421" y="3685"/>
                    <a:ext cx="696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3" name="文本框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" y="3685"/>
                    <a:ext cx="696" cy="580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组合 73"/>
            <p:cNvGrpSpPr/>
            <p:nvPr/>
          </p:nvGrpSpPr>
          <p:grpSpPr>
            <a:xfrm>
              <a:off x="9581" y="1710"/>
              <a:ext cx="1218" cy="1100"/>
              <a:chOff x="8133" y="3165"/>
              <a:chExt cx="1218" cy="110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454" y="3656"/>
                <a:ext cx="662" cy="118"/>
                <a:chOff x="8454" y="3656"/>
                <a:chExt cx="662" cy="118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8454" y="3656"/>
                  <a:ext cx="119" cy="1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7" name="直接箭头连接符 76"/>
                <p:cNvCxnSpPr/>
                <p:nvPr/>
              </p:nvCxnSpPr>
              <p:spPr>
                <a:xfrm>
                  <a:off x="8540" y="3715"/>
                  <a:ext cx="57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8133" y="3165"/>
                    <a:ext cx="984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8" name="文本框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3" y="3165"/>
                    <a:ext cx="984" cy="580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8366" y="3685"/>
                    <a:ext cx="985" cy="580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>
              <p:sp>
                <p:nvSpPr>
                  <p:cNvPr id="79" name="文本框 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6" y="3685"/>
                    <a:ext cx="985" cy="580"/>
                  </a:xfrm>
                  <a:prstGeom prst="rect">
                    <a:avLst/>
                  </a:prstGeom>
                  <a:blipFill rotWithShape="1">
                    <a:blip r:embed="rId7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0" name="文本框 79"/>
            <p:cNvSpPr txBox="1"/>
            <p:nvPr/>
          </p:nvSpPr>
          <p:spPr>
            <a:xfrm>
              <a:off x="12056" y="1883"/>
              <a:ext cx="637" cy="4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cxnSp>
          <p:nvCxnSpPr>
            <p:cNvPr id="81" name="直接箭头连接符 80"/>
            <p:cNvCxnSpPr/>
            <p:nvPr/>
          </p:nvCxnSpPr>
          <p:spPr>
            <a:xfrm>
              <a:off x="5673" y="2260"/>
              <a:ext cx="57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5069" y="1883"/>
              <a:ext cx="637" cy="4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...</a:t>
              </a:r>
              <a:endParaRPr lang="en-US" altLang="zh-CN"/>
            </a:p>
          </p:txBody>
        </p:sp>
        <p:sp>
          <p:nvSpPr>
            <p:cNvPr id="83" name="左大括号 82"/>
            <p:cNvSpPr/>
            <p:nvPr/>
          </p:nvSpPr>
          <p:spPr>
            <a:xfrm rot="5400000" flipV="1">
              <a:off x="7570" y="397"/>
              <a:ext cx="414" cy="2211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672" y="809"/>
              <a:ext cx="2287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>
                  <a:cs typeface="+mn-lt"/>
                </a:rPr>
                <a:t>A </a:t>
              </a:r>
              <a:r>
                <a:rPr lang="en-US" altLang="zh-CN">
                  <a:cs typeface="+mn-lt"/>
                </a:rPr>
                <a:t>transaction</a:t>
              </a:r>
              <a:endParaRPr lang="en-US" altLang="zh-CN">
                <a:cs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1892935"/>
            <a:ext cx="9716135" cy="1530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" y="3442970"/>
            <a:ext cx="8175625" cy="861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140" y="395605"/>
            <a:ext cx="10515600" cy="968375"/>
          </a:xfrm>
        </p:spPr>
        <p:txBody>
          <a:bodyPr/>
          <a:p>
            <a:r>
              <a:rPr lang="en-US" altLang="zh-CN" sz="3095" dirty="0">
                <a:sym typeface="+mn-ea"/>
              </a:rPr>
              <a:t>Problems</a:t>
            </a:r>
            <a:r>
              <a:rPr lang="zh-CN" sz="3095"/>
              <a:t> of Existing </a:t>
            </a:r>
            <a:r>
              <a:rPr lang="en-US" sz="3095">
                <a:sym typeface="+mn-ea"/>
              </a:rPr>
              <a:t>PER Method in </a:t>
            </a:r>
            <a:r>
              <a:rPr lang="en-US" sz="3095" dirty="0">
                <a:solidFill>
                  <a:schemeClr val="dk1"/>
                </a:solidFill>
                <a:sym typeface="+mn-ea"/>
              </a:rPr>
              <a:t>Adversarial Environment</a:t>
            </a:r>
            <a:endParaRPr lang="en-US" sz="3095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23" name="组合 22"/>
          <p:cNvGrpSpPr/>
          <p:nvPr/>
        </p:nvGrpSpPr>
        <p:grpSpPr>
          <a:xfrm rot="0" flipH="1">
            <a:off x="449580" y="1930400"/>
            <a:ext cx="5130165" cy="1358265"/>
            <a:chOff x="9175" y="3084"/>
            <a:chExt cx="8132" cy="2139"/>
          </a:xfrm>
        </p:grpSpPr>
        <p:sp>
          <p:nvSpPr>
            <p:cNvPr id="14" name="文本框 13"/>
            <p:cNvSpPr txBox="1"/>
            <p:nvPr/>
          </p:nvSpPr>
          <p:spPr>
            <a:xfrm>
              <a:off x="9184" y="3771"/>
              <a:ext cx="419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cs typeface="+mn-lt"/>
                </a:rPr>
                <a:t>Changes in </a:t>
              </a:r>
              <a:r>
                <a:rPr lang="en-US" altLang="zh-CN">
                  <a:cs typeface="+mn-lt"/>
                </a:rPr>
                <a:t>environment</a:t>
              </a:r>
              <a:endParaRPr lang="en-US" altLang="zh-CN">
                <a:cs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175" y="3084"/>
              <a:ext cx="418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State</a:t>
              </a:r>
              <a:r>
                <a:rPr lang="en-US" altLang="zh-CN"/>
                <a:t>-a</a:t>
              </a:r>
              <a:r>
                <a:rPr lang="zh-CN" altLang="en-US"/>
                <a:t>ction </a:t>
              </a:r>
              <a:r>
                <a:rPr lang="en-US" altLang="zh-CN"/>
                <a:t>s</a:t>
              </a:r>
              <a:r>
                <a:rPr lang="zh-CN" altLang="en-US"/>
                <a:t>pace </a:t>
              </a:r>
              <a:r>
                <a:rPr lang="en-US" altLang="zh-CN"/>
                <a:t>e</a:t>
              </a:r>
              <a:r>
                <a:rPr lang="zh-CN" altLang="en-US"/>
                <a:t>dge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895" y="3490"/>
              <a:ext cx="241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cs typeface="+mn-lt"/>
                </a:rPr>
                <a:t>High TD error</a:t>
              </a:r>
              <a:endParaRPr lang="en-US" altLang="zh-CN">
                <a:cs typeface="+mn-lt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 rot="960000">
              <a:off x="13713" y="3218"/>
              <a:ext cx="1028" cy="38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右箭头 18"/>
            <p:cNvSpPr/>
            <p:nvPr/>
          </p:nvSpPr>
          <p:spPr>
            <a:xfrm rot="20640000" flipV="1">
              <a:off x="13727" y="3867"/>
              <a:ext cx="1009" cy="35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5100" y="3272155"/>
            <a:ext cx="5522595" cy="3306444"/>
            <a:chOff x="1184" y="3979"/>
            <a:chExt cx="8920" cy="6043"/>
          </a:xfrm>
        </p:grpSpPr>
        <p:pic>
          <p:nvPicPr>
            <p:cNvPr id="4" name="图片 3" descr="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44" y="4024"/>
              <a:ext cx="4260" cy="3078"/>
            </a:xfrm>
            <a:prstGeom prst="rect">
              <a:avLst/>
            </a:prstGeom>
          </p:spPr>
        </p:pic>
        <p:pic>
          <p:nvPicPr>
            <p:cNvPr id="6" name="图片 5" descr="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287" y="4024"/>
              <a:ext cx="4282" cy="311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400" y="7831"/>
              <a:ext cx="5347" cy="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/>
                  </a:solidFill>
                </a:rPr>
                <a:t>Environment changes at 1k step</a:t>
              </a:r>
              <a:endParaRPr lang="en-US" altLang="zh-CN">
                <a:solidFill>
                  <a:schemeClr val="tx1"/>
                </a:solidFill>
              </a:endParaRPr>
            </a:p>
            <a:p>
              <a:r>
                <a:rPr lang="en-US" altLang="zh-CN">
                  <a:solidFill>
                    <a:schemeClr val="accent2"/>
                  </a:solidFill>
                </a:rPr>
                <a:t>Orange: motion friction</a:t>
              </a:r>
              <a:endParaRPr lang="en-US" altLang="zh-CN">
                <a:solidFill>
                  <a:schemeClr val="accent2"/>
                </a:solidFill>
              </a:endParaRPr>
            </a:p>
            <a:p>
              <a:r>
                <a:rPr lang="en-US" altLang="zh-CN">
                  <a:solidFill>
                    <a:srgbClr val="349A88"/>
                  </a:solidFill>
                </a:rPr>
                <a:t>Green: opponent strategy change</a:t>
              </a:r>
              <a:endParaRPr lang="en-US" altLang="zh-CN">
                <a:solidFill>
                  <a:srgbClr val="349A88"/>
                </a:solidFill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2654" y="7129"/>
              <a:ext cx="0" cy="6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>
              <p:custDataLst>
                <p:tags r:id="rId4"/>
              </p:custDataLst>
            </p:nvPr>
          </p:nvCxnSpPr>
          <p:spPr>
            <a:xfrm flipV="1">
              <a:off x="7103" y="7122"/>
              <a:ext cx="0" cy="6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2666" y="4601"/>
              <a:ext cx="0" cy="22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103" y="4559"/>
              <a:ext cx="0" cy="22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2823" y="3979"/>
              <a:ext cx="1886" cy="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TD error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79" y="3979"/>
              <a:ext cx="1920" cy="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Reward</a:t>
              </a:r>
              <a:endParaRPr lang="en-US" altLang="zh-CN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85" y="3979"/>
              <a:ext cx="1095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84" y="3979"/>
              <a:ext cx="1095" cy="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27025" y="6269355"/>
            <a:ext cx="653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[1]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Cao, Xi, et al. "High-value prioritized experience replay for off-policy reinforcement learning." 2019 IEEE 31st International Conference on Tools with Artificial Intelligence (ICTAI). IEEE, 2019.</a:t>
            </a:r>
            <a:endParaRPr lang="zh-CN" alt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内容占位符 2"/>
          <p:cNvSpPr>
            <a:spLocks noGrp="1"/>
          </p:cNvSpPr>
          <p:nvPr/>
        </p:nvSpPr>
        <p:spPr>
          <a:xfrm>
            <a:off x="5848350" y="1556385"/>
            <a:ext cx="5624830" cy="887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sz="1800" kern="0" dirty="0">
                <a:solidFill>
                  <a:schemeClr val="dk1"/>
                </a:solidFill>
              </a:rPr>
              <a:t>Prioritized transctions at the edge of the state-action space(with high TD error) hinder the fast convergence of RL</a:t>
            </a:r>
            <a:r>
              <a:rPr lang="en-US" sz="1800" kern="0" dirty="0">
                <a:solidFill>
                  <a:schemeClr val="dk1"/>
                </a:solidFill>
                <a:sym typeface="+mn-ea"/>
              </a:rPr>
              <a:t>[1].</a:t>
            </a:r>
            <a:endParaRPr lang="en-US" sz="1800" kern="0" dirty="0">
              <a:solidFill>
                <a:schemeClr val="dk1"/>
              </a:solidFill>
            </a:endParaRPr>
          </a:p>
          <a:p>
            <a:pPr>
              <a:buFont typeface="Wingdings" panose="05000000000000000000" charset="0"/>
              <a:buChar char="Ø"/>
            </a:pPr>
            <a:endParaRPr lang="zh-CN" altLang="en-US" sz="154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  <a:p>
            <a:pPr marL="914400" lvl="2" indent="0">
              <a:buFont typeface="Wingdings" panose="05000000000000000000" charset="0"/>
              <a:buNone/>
            </a:pPr>
            <a:endParaRPr lang="zh-CN" altLang="en-US" sz="1800" kern="0" dirty="0">
              <a:solidFill>
                <a:schemeClr val="dk1"/>
              </a:solidFill>
              <a:latin typeface="Calibri" panose="020F0502020204030204" charset="0"/>
              <a:ea typeface="Arial" panose="020B0604020202020204"/>
              <a:cs typeface="Calibri" panose="020F0502020204030204" charset="0"/>
            </a:endParaRPr>
          </a:p>
        </p:txBody>
      </p:sp>
      <p:sp>
        <p:nvSpPr>
          <p:cNvPr id="32" name="内容占位符 2"/>
          <p:cNvSpPr>
            <a:spLocks noGrp="1"/>
          </p:cNvSpPr>
          <p:nvPr/>
        </p:nvSpPr>
        <p:spPr>
          <a:xfrm>
            <a:off x="5887720" y="3627755"/>
            <a:ext cx="5692140" cy="887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sz="1800" kern="0" dirty="0">
                <a:solidFill>
                  <a:schemeClr val="dk1"/>
                </a:solidFill>
              </a:rPr>
              <a:t>TD error cannot fully capture opponent strategy changes.</a:t>
            </a:r>
            <a:endParaRPr lang="zh-CN" altLang="en-US" sz="1800" kern="0" dirty="0">
              <a:solidFill>
                <a:schemeClr val="dk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13120" y="5344795"/>
            <a:ext cx="5600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1">
                <a:cs typeface="+mn-lt"/>
              </a:rPr>
              <a:t>Thus,</a:t>
            </a:r>
            <a:r>
              <a:rPr lang="en-US" altLang="zh-CN" b="1">
                <a:cs typeface="+mn-lt"/>
              </a:rPr>
              <a:t> </a:t>
            </a:r>
            <a:r>
              <a:rPr lang="zh-CN" altLang="en-US" b="1">
                <a:cs typeface="+mn-lt"/>
                <a:sym typeface="+mn-ea"/>
              </a:rPr>
              <a:t>TD-error based</a:t>
            </a:r>
            <a:r>
              <a:rPr lang="en-US" altLang="zh-CN" b="1">
                <a:cs typeface="+mn-lt"/>
                <a:sym typeface="+mn-ea"/>
              </a:rPr>
              <a:t> </a:t>
            </a:r>
            <a:r>
              <a:rPr lang="zh-CN" altLang="en-US" b="1">
                <a:cs typeface="+mn-lt"/>
              </a:rPr>
              <a:t>PER approach is not ideal for adversarial environments</a:t>
            </a:r>
            <a:endParaRPr lang="zh-CN" altLang="en-US" b="1">
              <a:cs typeface="+mn-lt"/>
            </a:endParaRPr>
          </a:p>
        </p:txBody>
      </p:sp>
      <p:sp>
        <p:nvSpPr>
          <p:cNvPr id="34" name="内容占位符 2"/>
          <p:cNvSpPr>
            <a:spLocks noGrp="1"/>
          </p:cNvSpPr>
          <p:nvPr/>
        </p:nvSpPr>
        <p:spPr>
          <a:xfrm>
            <a:off x="5883910" y="2652395"/>
            <a:ext cx="5713730" cy="887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sz="1800" kern="0" dirty="0">
                <a:solidFill>
                  <a:schemeClr val="dk1"/>
                </a:solidFill>
                <a:sym typeface="+mn-ea"/>
              </a:rPr>
              <a:t>In the later training stages, outdated samples are prioritized which introduce noise.</a:t>
            </a:r>
            <a:endParaRPr lang="en-US" sz="1800" kern="0" dirty="0">
              <a:solidFill>
                <a:schemeClr val="dk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34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570865"/>
            <a:ext cx="10515600" cy="968375"/>
          </a:xfrm>
        </p:spPr>
        <p:txBody>
          <a:bodyPr/>
          <a:p>
            <a:r>
              <a:rPr sz="3095">
                <a:sym typeface="+mn-ea"/>
              </a:rPr>
              <a:t>From Temporal Difference to Adversarial Difference</a:t>
            </a:r>
            <a:endParaRPr sz="3095"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838200" y="1663065"/>
            <a:ext cx="102870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2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introduce the concept of Adversarial Difference (AD) as a measure to compare the expected returns from old and new opponents.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lvl="2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Why AD: 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sym typeface="+mn-ea"/>
              </a:rPr>
              <a:t>TD indicates deviation of a transaction 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versus the same opponent</a:t>
            </a:r>
            <a:endParaRPr lang="en-US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AD </a:t>
            </a:r>
            <a:r>
              <a:rPr lang="en-US" dirty="0">
                <a:solidFill>
                  <a:schemeClr val="dk1"/>
                </a:solidFill>
                <a:sym typeface="+mn-ea"/>
              </a:rPr>
              <a:t>indicates deviation</a:t>
            </a:r>
            <a:r>
              <a:rPr lang="en-US" dirty="0">
                <a:solidFill>
                  <a:schemeClr val="dk1"/>
                </a:solidFill>
                <a:sym typeface="+mn-ea"/>
              </a:rPr>
              <a:t> of a transaction</a:t>
            </a: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versus the different opponent</a:t>
            </a:r>
            <a:endParaRPr lang="en-US" b="1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3535045"/>
            <a:ext cx="9199245" cy="2748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lvl="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propose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b="1">
                <a:sym typeface="+mn-ea"/>
              </a:rPr>
              <a:t>A</a:t>
            </a:r>
            <a:r>
              <a:rPr lang="en-US" b="1">
                <a:sym typeface="+mn-ea"/>
              </a:rPr>
              <a:t>dversarial Prioritized Experience Replay (APRE)</a:t>
            </a:r>
            <a:r>
              <a:rPr lang="en-US" b="1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based on AD.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For improving sample efficiency in adversarial environments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APRE faces the following challenges: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How to define old and new transactions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57300" lvl="2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dirty="0">
                <a:solidFill>
                  <a:schemeClr val="dk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How to trade off between old and new transaction</a:t>
            </a:r>
            <a:endParaRPr 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371600" lvl="5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en-US" altLang="zh-CN">
                <a:latin typeface="Calibri" panose="020F0502020204030204" charset="0"/>
                <a:cs typeface="Calibri" panose="020F0502020204030204" charset="0"/>
                <a:sym typeface="+mn-ea"/>
              </a:rPr>
              <a:t>new experience: limited amount, help quickly converge</a:t>
            </a:r>
            <a:endParaRPr lang="en-US" altLang="zh-CN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371600" lvl="5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en-US" altLang="zh-CN">
                <a:latin typeface="Calibri" panose="020F0502020204030204" charset="0"/>
                <a:cs typeface="Calibri" panose="020F0502020204030204" charset="0"/>
                <a:sym typeface="+mn-ea"/>
              </a:rPr>
              <a:t>old experience: improving stability, avoiding catastrophic forgetting and overfitting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57300" lvl="2" indent="-342900">
              <a:lnSpc>
                <a:spcPct val="120000"/>
              </a:lnSpc>
              <a:buFont typeface="+mj-ea"/>
              <a:buAutoNum type="circleNumDbPlain"/>
            </a:pPr>
            <a:endParaRPr lang="en-US" altLang="en-US" dirty="0">
              <a:solidFill>
                <a:schemeClr val="dk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8455" y="3442970"/>
            <a:ext cx="3655695" cy="2489835"/>
          </a:xfrm>
          <a:prstGeom prst="rect">
            <a:avLst/>
          </a:prstGeom>
        </p:spPr>
      </p:pic>
      <p:sp>
        <p:nvSpPr>
          <p:cNvPr id="29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7865" y="512445"/>
            <a:ext cx="105156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3095">
                <a:sym typeface="+mn-ea"/>
              </a:rPr>
              <a:t>Key Idea: </a:t>
            </a:r>
            <a:r>
              <a:rPr lang="en-US" altLang="zh-CN" sz="3095">
                <a:sym typeface="+mn-ea"/>
              </a:rPr>
              <a:t>A</a:t>
            </a:r>
            <a:r>
              <a:rPr lang="en-US" sz="3095">
                <a:sym typeface="+mn-ea"/>
              </a:rPr>
              <a:t>dversarial Differen</a:t>
            </a:r>
            <a:r>
              <a:rPr lang="en-US" sz="3095">
                <a:sym typeface="+mn-ea"/>
              </a:rPr>
              <a:t>ce</a:t>
            </a:r>
            <a:endParaRPr lang="en-US" sz="3095"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6105" y="1401445"/>
            <a:ext cx="11165840" cy="15678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73220" y="3132455"/>
            <a:ext cx="7675880" cy="15722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14165" y="4669790"/>
            <a:ext cx="7753985" cy="2007235"/>
          </a:xfrm>
          <a:prstGeom prst="rect">
            <a:avLst/>
          </a:prstGeom>
        </p:spPr>
      </p:pic>
      <p:sp>
        <p:nvSpPr>
          <p:cNvPr id="36" name="灯片编号占位符 35"/>
          <p:cNvSpPr>
            <a:spLocks noGrp="1"/>
          </p:cNvSpPr>
          <p:nvPr>
            <p:ph type="sldNum" idx="12"/>
            <p:custDataLst>
              <p:tags r:id="rId10"/>
            </p:custDataLst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335" y="261620"/>
            <a:ext cx="10515600" cy="968375"/>
          </a:xfrm>
        </p:spPr>
        <p:txBody>
          <a:bodyPr/>
          <a:p>
            <a:r>
              <a:rPr lang="en-US" altLang="zh-CN" sz="3095">
                <a:sym typeface="+mn-ea"/>
              </a:rPr>
              <a:t>APER</a:t>
            </a:r>
            <a:r>
              <a:rPr lang="zh-CN" sz="3095">
                <a:sym typeface="+mn-ea"/>
              </a:rPr>
              <a:t>: </a:t>
            </a:r>
            <a:r>
              <a:rPr lang="en-US" altLang="zh-CN" sz="3095">
                <a:sym typeface="+mn-ea"/>
              </a:rPr>
              <a:t>A</a:t>
            </a:r>
            <a:r>
              <a:rPr lang="en-US" sz="3095">
                <a:sym typeface="+mn-ea"/>
              </a:rPr>
              <a:t>dversarial Prioritized Experience Replay</a:t>
            </a:r>
            <a:r>
              <a:rPr lang="zh-CN" sz="3095">
                <a:sym typeface="+mn-ea"/>
              </a:rPr>
              <a:t> </a:t>
            </a:r>
            <a:endParaRPr lang="zh-CN" sz="3095">
              <a:sym typeface="+mn-ea"/>
            </a:endParaRPr>
          </a:p>
        </p:txBody>
      </p:sp>
      <p:sp>
        <p:nvSpPr>
          <p:cNvPr id="152" name="灯片编号占位符 15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grpSp>
        <p:nvGrpSpPr>
          <p:cNvPr id="46" name="组合 45"/>
          <p:cNvGrpSpPr/>
          <p:nvPr/>
        </p:nvGrpSpPr>
        <p:grpSpPr>
          <a:xfrm>
            <a:off x="5576570" y="2877820"/>
            <a:ext cx="6812915" cy="3659294"/>
            <a:chOff x="6815" y="4053"/>
            <a:chExt cx="10310" cy="5557"/>
          </a:xfrm>
        </p:grpSpPr>
        <p:grpSp>
          <p:nvGrpSpPr>
            <p:cNvPr id="124" name="组合 123"/>
            <p:cNvGrpSpPr/>
            <p:nvPr/>
          </p:nvGrpSpPr>
          <p:grpSpPr>
            <a:xfrm rot="0">
              <a:off x="6816" y="6405"/>
              <a:ext cx="9422" cy="580"/>
              <a:chOff x="6815" y="5996"/>
              <a:chExt cx="9422" cy="580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8339" y="6046"/>
                <a:ext cx="7197" cy="4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 rot="0">
                <a:off x="9202" y="6052"/>
                <a:ext cx="792" cy="466"/>
                <a:chOff x="8748" y="5869"/>
                <a:chExt cx="792" cy="466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8748" y="5869"/>
                  <a:ext cx="792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 rot="0">
                <a:off x="14733" y="6051"/>
                <a:ext cx="865" cy="466"/>
                <a:chOff x="10914" y="6144"/>
                <a:chExt cx="865" cy="466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rot="0">
                <a:off x="10020" y="6051"/>
                <a:ext cx="792" cy="466"/>
                <a:chOff x="8748" y="5869"/>
                <a:chExt cx="792" cy="466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8748" y="5869"/>
                  <a:ext cx="792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 rot="0">
                <a:off x="11182" y="6045"/>
                <a:ext cx="792" cy="466"/>
                <a:chOff x="8748" y="5869"/>
                <a:chExt cx="792" cy="466"/>
              </a:xfrm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8748" y="5869"/>
                  <a:ext cx="792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sp>
            <p:nvSpPr>
              <p:cNvPr id="48" name="文本框 47"/>
              <p:cNvSpPr txBox="1"/>
              <p:nvPr/>
            </p:nvSpPr>
            <p:spPr>
              <a:xfrm>
                <a:off x="14268" y="5996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 rot="0">
                <a:off x="13626" y="6046"/>
                <a:ext cx="865" cy="466"/>
                <a:chOff x="10914" y="6144"/>
                <a:chExt cx="865" cy="466"/>
              </a:xfrm>
            </p:grpSpPr>
            <p:sp>
              <p:nvSpPr>
                <p:cNvPr id="101" name="矩形 10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05" name="组合 104"/>
              <p:cNvGrpSpPr/>
              <p:nvPr/>
            </p:nvGrpSpPr>
            <p:grpSpPr>
              <a:xfrm rot="0">
                <a:off x="12000" y="6045"/>
                <a:ext cx="865" cy="466"/>
                <a:chOff x="10914" y="6144"/>
                <a:chExt cx="865" cy="466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 rot="0">
                <a:off x="8384" y="6052"/>
                <a:ext cx="792" cy="466"/>
                <a:chOff x="8748" y="5869"/>
                <a:chExt cx="792" cy="466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8748" y="5944"/>
                  <a:ext cx="766" cy="33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文本框 113"/>
                <p:cNvSpPr txBox="1"/>
                <p:nvPr/>
              </p:nvSpPr>
              <p:spPr>
                <a:xfrm>
                  <a:off x="8748" y="5869"/>
                  <a:ext cx="792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Old</a:t>
                  </a:r>
                  <a:endParaRPr lang="en-US" altLang="zh-CN" sz="1400"/>
                </a:p>
              </p:txBody>
            </p:sp>
          </p:grpSp>
          <p:sp>
            <p:nvSpPr>
              <p:cNvPr id="55" name="左箭头 54"/>
              <p:cNvSpPr/>
              <p:nvPr/>
            </p:nvSpPr>
            <p:spPr>
              <a:xfrm>
                <a:off x="15724" y="6052"/>
                <a:ext cx="513" cy="524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6815" y="5996"/>
                <a:ext cx="1510" cy="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cs typeface="+mn-lt"/>
                  </a:rPr>
                  <a:t>Stage 2</a:t>
                </a:r>
                <a:endParaRPr lang="en-US" altLang="zh-CN">
                  <a:cs typeface="+mn-lt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10689" y="5996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 rot="0">
                <a:off x="12809" y="6045"/>
                <a:ext cx="865" cy="466"/>
                <a:chOff x="10914" y="6144"/>
                <a:chExt cx="865" cy="466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2" name="文本框 121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>
              <a:off x="6815" y="8104"/>
              <a:ext cx="9422" cy="580"/>
              <a:chOff x="6815" y="8317"/>
              <a:chExt cx="9422" cy="580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8339" y="8367"/>
                <a:ext cx="7197" cy="4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 rot="0">
                <a:off x="14686" y="8366"/>
                <a:ext cx="865" cy="466"/>
                <a:chOff x="10914" y="6144"/>
                <a:chExt cx="865" cy="466"/>
              </a:xfrm>
            </p:grpSpPr>
            <p:sp>
              <p:nvSpPr>
                <p:cNvPr id="131" name="矩形 13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2" name="文本框 131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sp>
            <p:nvSpPr>
              <p:cNvPr id="139" name="文本框 138"/>
              <p:cNvSpPr txBox="1"/>
              <p:nvPr/>
            </p:nvSpPr>
            <p:spPr>
              <a:xfrm>
                <a:off x="14184" y="8317"/>
                <a:ext cx="637" cy="43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...</a:t>
                </a:r>
                <a:endParaRPr lang="en-US" altLang="zh-CN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 rot="0">
                <a:off x="13459" y="8366"/>
                <a:ext cx="865" cy="466"/>
                <a:chOff x="10914" y="6144"/>
                <a:chExt cx="865" cy="466"/>
              </a:xfrm>
            </p:grpSpPr>
            <p:sp>
              <p:nvSpPr>
                <p:cNvPr id="141" name="矩形 140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2" name="文本框 141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43" name="组合 142"/>
              <p:cNvGrpSpPr/>
              <p:nvPr/>
            </p:nvGrpSpPr>
            <p:grpSpPr>
              <a:xfrm rot="0">
                <a:off x="11729" y="8366"/>
                <a:ext cx="865" cy="466"/>
                <a:chOff x="10914" y="6144"/>
                <a:chExt cx="865" cy="466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sp>
            <p:nvSpPr>
              <p:cNvPr id="149" name="左箭头 148"/>
              <p:cNvSpPr/>
              <p:nvPr/>
            </p:nvSpPr>
            <p:spPr>
              <a:xfrm>
                <a:off x="15724" y="8373"/>
                <a:ext cx="513" cy="524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6815" y="8317"/>
                <a:ext cx="1510" cy="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cs typeface="+mn-lt"/>
                  </a:rPr>
                  <a:t>Stage 3</a:t>
                </a:r>
                <a:endParaRPr lang="en-US" altLang="zh-CN">
                  <a:cs typeface="+mn-lt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 rot="0">
                <a:off x="12594" y="8366"/>
                <a:ext cx="865" cy="466"/>
                <a:chOff x="10914" y="6144"/>
                <a:chExt cx="865" cy="466"/>
              </a:xfrm>
            </p:grpSpPr>
            <p:sp>
              <p:nvSpPr>
                <p:cNvPr id="153" name="矩形 152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 rot="0">
                <a:off x="8410" y="8373"/>
                <a:ext cx="865" cy="466"/>
                <a:chOff x="10914" y="6144"/>
                <a:chExt cx="865" cy="466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58" name="组合 157"/>
              <p:cNvGrpSpPr/>
              <p:nvPr/>
            </p:nvGrpSpPr>
            <p:grpSpPr>
              <a:xfrm rot="0">
                <a:off x="9228" y="8374"/>
                <a:ext cx="865" cy="466"/>
                <a:chOff x="10914" y="6144"/>
                <a:chExt cx="865" cy="466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0" name="文本框 159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61" name="组合 160"/>
              <p:cNvGrpSpPr/>
              <p:nvPr/>
            </p:nvGrpSpPr>
            <p:grpSpPr>
              <a:xfrm rot="0">
                <a:off x="10046" y="8372"/>
                <a:ext cx="865" cy="466"/>
                <a:chOff x="10914" y="6144"/>
                <a:chExt cx="865" cy="466"/>
              </a:xfrm>
            </p:grpSpPr>
            <p:sp>
              <p:nvSpPr>
                <p:cNvPr id="162" name="矩形 161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3" name="文本框 162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 rot="0">
                <a:off x="10864" y="8375"/>
                <a:ext cx="865" cy="466"/>
                <a:chOff x="10914" y="6144"/>
                <a:chExt cx="865" cy="466"/>
              </a:xfrm>
            </p:grpSpPr>
            <p:sp>
              <p:nvSpPr>
                <p:cNvPr id="165" name="矩形 164"/>
                <p:cNvSpPr/>
                <p:nvPr/>
              </p:nvSpPr>
              <p:spPr>
                <a:xfrm>
                  <a:off x="10914" y="6219"/>
                  <a:ext cx="766" cy="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6" name="文本框 165"/>
                <p:cNvSpPr txBox="1"/>
                <p:nvPr/>
              </p:nvSpPr>
              <p:spPr>
                <a:xfrm>
                  <a:off x="10914" y="6144"/>
                  <a:ext cx="865" cy="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New</a:t>
                  </a:r>
                  <a:endParaRPr lang="en-US" altLang="zh-CN" sz="1400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6815" y="4053"/>
              <a:ext cx="10310" cy="2156"/>
              <a:chOff x="6815" y="4053"/>
              <a:chExt cx="10310" cy="2156"/>
            </a:xfrm>
          </p:grpSpPr>
          <p:grpSp>
            <p:nvGrpSpPr>
              <p:cNvPr id="77" name="组合 76"/>
              <p:cNvGrpSpPr/>
              <p:nvPr/>
            </p:nvGrpSpPr>
            <p:grpSpPr>
              <a:xfrm rot="0">
                <a:off x="6815" y="4053"/>
                <a:ext cx="10310" cy="1220"/>
                <a:chOff x="6815" y="4053"/>
                <a:chExt cx="10310" cy="1220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8339" y="4053"/>
                  <a:ext cx="7211" cy="1171"/>
                  <a:chOff x="8339" y="4053"/>
                  <a:chExt cx="7211" cy="1171"/>
                </a:xfrm>
              </p:grpSpPr>
              <p:sp>
                <p:nvSpPr>
                  <p:cNvPr id="71" name="矩形 70"/>
                  <p:cNvSpPr/>
                  <p:nvPr/>
                </p:nvSpPr>
                <p:spPr>
                  <a:xfrm>
                    <a:off x="8339" y="4743"/>
                    <a:ext cx="7197" cy="481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10690" y="4053"/>
                    <a:ext cx="2435" cy="5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600"/>
                      <a:t>Replay Buffer</a:t>
                    </a:r>
                    <a:endParaRPr lang="en-US" altLang="zh-CN" sz="1600"/>
                  </a:p>
                </p:txBody>
              </p: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9228" y="4749"/>
                    <a:ext cx="792" cy="466"/>
                    <a:chOff x="8748" y="5869"/>
                    <a:chExt cx="792" cy="466"/>
                  </a:xfrm>
                </p:grpSpPr>
                <p:sp>
                  <p:nvSpPr>
                    <p:cNvPr id="75" name="矩形 74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文本框 75"/>
                    <p:cNvSpPr txBox="1"/>
                    <p:nvPr/>
                  </p:nvSpPr>
                  <p:spPr>
                    <a:xfrm>
                      <a:off x="8748" y="5869"/>
                      <a:ext cx="792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78" name="组合 77"/>
                  <p:cNvGrpSpPr/>
                  <p:nvPr/>
                </p:nvGrpSpPr>
                <p:grpSpPr>
                  <a:xfrm>
                    <a:off x="14685" y="4748"/>
                    <a:ext cx="865" cy="466"/>
                    <a:chOff x="10914" y="6144"/>
                    <a:chExt cx="865" cy="466"/>
                  </a:xfrm>
                </p:grpSpPr>
                <p:sp>
                  <p:nvSpPr>
                    <p:cNvPr id="79" name="矩形 78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10914" y="6144"/>
                      <a:ext cx="865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0046" y="4748"/>
                    <a:ext cx="792" cy="466"/>
                    <a:chOff x="8748" y="5869"/>
                    <a:chExt cx="792" cy="466"/>
                  </a:xfrm>
                </p:grpSpPr>
                <p:sp>
                  <p:nvSpPr>
                    <p:cNvPr id="83" name="矩形 82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文本框 87"/>
                    <p:cNvSpPr txBox="1"/>
                    <p:nvPr/>
                  </p:nvSpPr>
                  <p:spPr>
                    <a:xfrm>
                      <a:off x="8748" y="5869"/>
                      <a:ext cx="792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10864" y="4747"/>
                    <a:ext cx="792" cy="466"/>
                    <a:chOff x="8748" y="5869"/>
                    <a:chExt cx="792" cy="466"/>
                  </a:xfrm>
                </p:grpSpPr>
                <p:sp>
                  <p:nvSpPr>
                    <p:cNvPr id="125" name="矩形 124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7" name="文本框 126"/>
                    <p:cNvSpPr txBox="1"/>
                    <p:nvPr/>
                  </p:nvSpPr>
                  <p:spPr>
                    <a:xfrm>
                      <a:off x="8748" y="5869"/>
                      <a:ext cx="792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sp>
                <p:nvSpPr>
                  <p:cNvPr id="128" name="文本框 127"/>
                  <p:cNvSpPr txBox="1"/>
                  <p:nvPr/>
                </p:nvSpPr>
                <p:spPr>
                  <a:xfrm>
                    <a:off x="11656" y="4633"/>
                    <a:ext cx="637" cy="4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/>
                      <a:t>...</a:t>
                    </a:r>
                    <a:endParaRPr lang="en-US" altLang="zh-CN"/>
                  </a:p>
                </p:txBody>
              </p:sp>
              <p:grpSp>
                <p:nvGrpSpPr>
                  <p:cNvPr id="129" name="组合 128"/>
                  <p:cNvGrpSpPr/>
                  <p:nvPr/>
                </p:nvGrpSpPr>
                <p:grpSpPr>
                  <a:xfrm>
                    <a:off x="13868" y="4743"/>
                    <a:ext cx="865" cy="466"/>
                    <a:chOff x="10914" y="6144"/>
                    <a:chExt cx="865" cy="466"/>
                  </a:xfrm>
                </p:grpSpPr>
                <p:sp>
                  <p:nvSpPr>
                    <p:cNvPr id="146" name="矩形 145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7" name="文本框 146"/>
                    <p:cNvSpPr txBox="1"/>
                    <p:nvPr/>
                  </p:nvSpPr>
                  <p:spPr>
                    <a:xfrm>
                      <a:off x="10914" y="6144"/>
                      <a:ext cx="865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48" name="组合 147"/>
                  <p:cNvGrpSpPr/>
                  <p:nvPr/>
                </p:nvGrpSpPr>
                <p:grpSpPr>
                  <a:xfrm>
                    <a:off x="13051" y="4744"/>
                    <a:ext cx="865" cy="466"/>
                    <a:chOff x="10914" y="6144"/>
                    <a:chExt cx="865" cy="466"/>
                  </a:xfrm>
                </p:grpSpPr>
                <p:sp>
                  <p:nvSpPr>
                    <p:cNvPr id="167" name="矩形 166"/>
                    <p:cNvSpPr/>
                    <p:nvPr/>
                  </p:nvSpPr>
                  <p:spPr>
                    <a:xfrm>
                      <a:off x="10914" y="6219"/>
                      <a:ext cx="766" cy="33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8" name="文本框 167"/>
                    <p:cNvSpPr txBox="1"/>
                    <p:nvPr/>
                  </p:nvSpPr>
                  <p:spPr>
                    <a:xfrm>
                      <a:off x="10914" y="6144"/>
                      <a:ext cx="865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New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69" name="组合 168"/>
                  <p:cNvGrpSpPr/>
                  <p:nvPr/>
                </p:nvGrpSpPr>
                <p:grpSpPr>
                  <a:xfrm>
                    <a:off x="12242" y="4741"/>
                    <a:ext cx="792" cy="466"/>
                    <a:chOff x="8748" y="5869"/>
                    <a:chExt cx="792" cy="466"/>
                  </a:xfrm>
                </p:grpSpPr>
                <p:sp>
                  <p:nvSpPr>
                    <p:cNvPr id="170" name="矩形 169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1" name="文本框 170"/>
                    <p:cNvSpPr txBox="1"/>
                    <p:nvPr/>
                  </p:nvSpPr>
                  <p:spPr>
                    <a:xfrm>
                      <a:off x="8748" y="5869"/>
                      <a:ext cx="792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8410" y="4749"/>
                    <a:ext cx="792" cy="466"/>
                    <a:chOff x="8748" y="5869"/>
                    <a:chExt cx="792" cy="466"/>
                  </a:xfrm>
                </p:grpSpPr>
                <p:sp>
                  <p:nvSpPr>
                    <p:cNvPr id="173" name="矩形 172"/>
                    <p:cNvSpPr/>
                    <p:nvPr/>
                  </p:nvSpPr>
                  <p:spPr>
                    <a:xfrm>
                      <a:off x="8748" y="5944"/>
                      <a:ext cx="766" cy="332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6" name="文本框 185"/>
                    <p:cNvSpPr txBox="1"/>
                    <p:nvPr/>
                  </p:nvSpPr>
                  <p:spPr>
                    <a:xfrm>
                      <a:off x="8748" y="5869"/>
                      <a:ext cx="792" cy="4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400"/>
                        <a:t>Old</a:t>
                      </a:r>
                      <a:endParaRPr lang="en-US" altLang="zh-CN" sz="1400"/>
                    </a:p>
                  </p:txBody>
                </p:sp>
              </p:grpSp>
            </p:grpSp>
            <p:sp>
              <p:nvSpPr>
                <p:cNvPr id="187" name="左箭头 186"/>
                <p:cNvSpPr/>
                <p:nvPr/>
              </p:nvSpPr>
              <p:spPr>
                <a:xfrm>
                  <a:off x="15724" y="4749"/>
                  <a:ext cx="513" cy="524"/>
                </a:xfrm>
                <a:prstGeom prst="leftArrow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8" name="文本框 187"/>
                <p:cNvSpPr txBox="1"/>
                <p:nvPr/>
              </p:nvSpPr>
              <p:spPr>
                <a:xfrm>
                  <a:off x="13964" y="4053"/>
                  <a:ext cx="3161" cy="5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600">
                      <a:cs typeface="+mn-lt"/>
                    </a:rPr>
                    <a:t>Store a </a:t>
                  </a:r>
                  <a:r>
                    <a:rPr lang="en-US" altLang="zh-CN" sz="1600">
                      <a:cs typeface="+mn-lt"/>
                      <a:sym typeface="+mn-ea"/>
                    </a:rPr>
                    <a:t>transaction</a:t>
                  </a:r>
                  <a:endParaRPr lang="en-US" altLang="zh-CN" sz="1600">
                    <a:cs typeface="+mn-lt"/>
                    <a:sym typeface="+mn-ea"/>
                  </a:endParaRPr>
                </a:p>
              </p:txBody>
            </p:sp>
            <p:sp>
              <p:nvSpPr>
                <p:cNvPr id="189" name="文本框 188"/>
                <p:cNvSpPr txBox="1"/>
                <p:nvPr/>
              </p:nvSpPr>
              <p:spPr>
                <a:xfrm>
                  <a:off x="6815" y="4693"/>
                  <a:ext cx="1510" cy="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>
                      <a:cs typeface="+mn-lt"/>
                    </a:rPr>
                    <a:t>Stage 1</a:t>
                  </a:r>
                  <a:endParaRPr lang="en-US" altLang="zh-CN">
                    <a:cs typeface="+mn-lt"/>
                  </a:endParaRPr>
                </a:p>
              </p:txBody>
            </p:sp>
          </p:grpSp>
          <p:sp>
            <p:nvSpPr>
              <p:cNvPr id="190" name="左大括号 189"/>
              <p:cNvSpPr/>
              <p:nvPr/>
            </p:nvSpPr>
            <p:spPr>
              <a:xfrm rot="16200000">
                <a:off x="10500" y="3594"/>
                <a:ext cx="414" cy="3771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9151" y="5687"/>
                <a:ext cx="3112" cy="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Sampling ratio: 1-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</a:rPr>
                  <a:t>λ</a:t>
                </a:r>
                <a:r>
                  <a:rPr lang="en-US" altLang="zh-CN" sz="1600"/>
                  <a:t> </a:t>
                </a:r>
                <a:endParaRPr lang="en-US" altLang="zh-CN" sz="1600" i="1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  <p:sp>
            <p:nvSpPr>
              <p:cNvPr id="192" name="左大括号 191"/>
              <p:cNvSpPr/>
              <p:nvPr/>
            </p:nvSpPr>
            <p:spPr>
              <a:xfrm rot="16200000">
                <a:off x="14107" y="4626"/>
                <a:ext cx="414" cy="1708"/>
              </a:xfrm>
              <a:prstGeom prst="lef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12866" y="5697"/>
                <a:ext cx="2773" cy="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p>
                <a:r>
                  <a:rPr lang="en-US" altLang="zh-CN" sz="1600"/>
                  <a:t>Sampling ratio: </a:t>
                </a:r>
                <a:r>
                  <a:rPr lang="en-US" altLang="zh-CN" sz="1600">
                    <a:latin typeface="Calibri" panose="020F0502020204030204" charset="0"/>
                    <a:cs typeface="Calibri" panose="020F0502020204030204" charset="0"/>
                  </a:rPr>
                  <a:t>λ</a:t>
                </a:r>
                <a:r>
                  <a:rPr lang="en-US" altLang="zh-CN" sz="1600"/>
                  <a:t> </a:t>
                </a:r>
                <a:endParaRPr lang="en-US" altLang="zh-CN" sz="1600" i="1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p:grpSp>
        <p:sp>
          <p:nvSpPr>
            <p:cNvPr id="194" name="左大括号 193"/>
            <p:cNvSpPr/>
            <p:nvPr/>
          </p:nvSpPr>
          <p:spPr>
            <a:xfrm rot="16200000">
              <a:off x="9970" y="5738"/>
              <a:ext cx="414" cy="2907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左大括号 194"/>
            <p:cNvSpPr/>
            <p:nvPr/>
          </p:nvSpPr>
          <p:spPr>
            <a:xfrm rot="16200000">
              <a:off x="13739" y="5697"/>
              <a:ext cx="414" cy="2907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文本框 195"/>
                <p:cNvSpPr txBox="1"/>
                <p:nvPr/>
              </p:nvSpPr>
              <p:spPr>
                <a:xfrm>
                  <a:off x="12072" y="7358"/>
                  <a:ext cx="4166" cy="51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r>
                    <a:rPr lang="en-US" altLang="zh-CN" sz="1600"/>
                    <a:t>Sampling ratio: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𝑛𝑒𝑤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𝑠𝑢𝑚</m:t>
                          </m:r>
                        </m:den>
                      </m:f>
                    </m:oMath>
                  </a14:m>
                  <a:r>
                    <a:rPr lang="en-US" altLang="zh-CN" sz="1600"/>
                    <a:t> </a:t>
                  </a:r>
                  <a:endParaRPr lang="en-US" altLang="zh-CN" sz="1600" i="1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96" name="文本框 1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2" y="7358"/>
                  <a:ext cx="4166" cy="512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文本框 196"/>
                <p:cNvSpPr txBox="1"/>
                <p:nvPr/>
              </p:nvSpPr>
              <p:spPr>
                <a:xfrm>
                  <a:off x="8108" y="7358"/>
                  <a:ext cx="3964" cy="51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p>
                  <a:r>
                    <a:rPr lang="en-US" altLang="zh-CN" sz="1600"/>
                    <a:t>Sampling ratio: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𝑜𝑙𝑑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𝑠𝑢𝑚</m:t>
                          </m:r>
                        </m:den>
                      </m:f>
                    </m:oMath>
                  </a14:m>
                  <a:r>
                    <a:rPr lang="en-US" altLang="zh-CN" sz="1600"/>
                    <a:t> </a:t>
                  </a:r>
                  <a:endParaRPr lang="en-US" altLang="zh-CN" sz="1600" i="1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97" name="文本框 1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" y="7358"/>
                  <a:ext cx="3964" cy="51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左大括号 197"/>
            <p:cNvSpPr/>
            <p:nvPr/>
          </p:nvSpPr>
          <p:spPr>
            <a:xfrm rot="16200000">
              <a:off x="11788" y="5718"/>
              <a:ext cx="414" cy="634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文本框 198"/>
            <p:cNvSpPr txBox="1"/>
            <p:nvPr/>
          </p:nvSpPr>
          <p:spPr>
            <a:xfrm>
              <a:off x="10464" y="9098"/>
              <a:ext cx="3112" cy="5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p>
              <a:r>
                <a:rPr lang="en-US" altLang="zh-CN" sz="1600"/>
                <a:t>Sampling ratio: 1 </a:t>
              </a:r>
              <a:endParaRPr lang="en-US" altLang="zh-CN" sz="1600" i="1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00" name="直接箭头连接符 199"/>
            <p:cNvCxnSpPr>
              <a:stCxn id="189" idx="2"/>
              <a:endCxn id="118" idx="0"/>
            </p:cNvCxnSpPr>
            <p:nvPr/>
          </p:nvCxnSpPr>
          <p:spPr>
            <a:xfrm>
              <a:off x="7570" y="5271"/>
              <a:ext cx="1" cy="11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箭头连接符 200"/>
            <p:cNvCxnSpPr>
              <a:stCxn id="118" idx="2"/>
              <a:endCxn id="150" idx="0"/>
            </p:cNvCxnSpPr>
            <p:nvPr/>
          </p:nvCxnSpPr>
          <p:spPr>
            <a:xfrm flipH="1">
              <a:off x="7570" y="6983"/>
              <a:ext cx="1" cy="11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曲线连接符 201"/>
            <p:cNvCxnSpPr>
              <a:stCxn id="150" idx="1"/>
              <a:endCxn id="189" idx="1"/>
            </p:cNvCxnSpPr>
            <p:nvPr/>
          </p:nvCxnSpPr>
          <p:spPr>
            <a:xfrm rot="10800000" flipH="1">
              <a:off x="6815" y="4987"/>
              <a:ext cx="5" cy="3406"/>
            </a:xfrm>
            <a:prstGeom prst="curvedConnector3">
              <a:avLst>
                <a:gd name="adj1" fmla="val -7500000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6715760" y="1310640"/>
            <a:ext cx="4206875" cy="1283970"/>
            <a:chOff x="9550" y="7330"/>
            <a:chExt cx="9355" cy="2932"/>
          </a:xfrm>
        </p:grpSpPr>
        <p:grpSp>
          <p:nvGrpSpPr>
            <p:cNvPr id="20" name="组合 19"/>
            <p:cNvGrpSpPr/>
            <p:nvPr/>
          </p:nvGrpSpPr>
          <p:grpSpPr>
            <a:xfrm>
              <a:off x="9550" y="7330"/>
              <a:ext cx="4308" cy="2932"/>
              <a:chOff x="3745" y="5744"/>
              <a:chExt cx="4664" cy="3350"/>
            </a:xfrm>
          </p:grpSpPr>
          <p:pic>
            <p:nvPicPr>
              <p:cNvPr id="14" name="图片 13" descr="微信图片_20230319074210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3745" y="5744"/>
                <a:ext cx="4665" cy="3351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>
                <a:off x="5665" y="7992"/>
                <a:ext cx="608" cy="608"/>
              </a:xfrm>
              <a:prstGeom prst="ellipse">
                <a:avLst/>
              </a:prstGeom>
              <a:noFill/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635" y="7115"/>
                <a:ext cx="608" cy="608"/>
              </a:xfrm>
              <a:prstGeom prst="ellipse">
                <a:avLst/>
              </a:prstGeom>
              <a:noFill/>
              <a:ln w="254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928" y="8105"/>
              <a:ext cx="4977" cy="1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cs typeface="+mn-lt"/>
                </a:rPr>
                <a:t>The </a:t>
              </a:r>
              <a:r>
                <a:rPr lang="zh-CN" altLang="en-US" sz="1400">
                  <a:cs typeface="+mn-lt"/>
                </a:rPr>
                <a:t>rise </a:t>
              </a:r>
              <a:r>
                <a:rPr lang="en-US" altLang="zh-CN" sz="1400">
                  <a:cs typeface="+mn-lt"/>
                </a:rPr>
                <a:t>of TD error </a:t>
              </a:r>
              <a:r>
                <a:rPr lang="zh-CN" altLang="en-US" sz="1400">
                  <a:cs typeface="+mn-lt"/>
                </a:rPr>
                <a:t>can be observed when the opponent</a:t>
              </a:r>
              <a:r>
                <a:rPr lang="en-US" altLang="zh-CN" sz="1400">
                  <a:cs typeface="+mn-lt"/>
                </a:rPr>
                <a:t> change</a:t>
              </a:r>
              <a:endParaRPr lang="en-US" altLang="zh-CN" sz="1400">
                <a:cs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内容占位符 18"/>
              <p:cNvSpPr>
                <a:spLocks noGrp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xfrm>
                <a:off x="137795" y="964565"/>
                <a:ext cx="6081395" cy="5088255"/>
              </a:xfrm>
            </p:spPr>
            <p:txBody>
              <a:bodyPr>
                <a:noAutofit/>
              </a:bodyPr>
              <a:p>
                <a:pPr marL="0" lvl="1" indent="457200" algn="l">
                  <a:lnSpc>
                    <a:spcPct val="110000"/>
                  </a:lnSpc>
                  <a:buClrTx/>
                  <a:buSzTx/>
                  <a:buNone/>
                </a:pPr>
                <a:endParaRPr lang="en-US" altLang="zh-CN" sz="18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0" lvl="0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altLang="zh-CN" sz="1800" b="1">
                    <a:solidFill>
                      <a:schemeClr val="tx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Ratio sampling</a:t>
                </a:r>
                <a:r>
                  <a:rPr lang="en-US" altLang="zh-CN" sz="1800">
                    <a:solidFill>
                      <a:schemeClr val="tx1"/>
                    </a:solidFill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from “new” section and  “old” section</a:t>
                </a:r>
                <a:endParaRPr lang="en-US" altLang="zh-CN" sz="180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</a:pPr>
                <a:r>
                  <a:rPr lang="en-US" altLang="zh-CN" sz="1800">
                    <a:solidFill>
                      <a:schemeClr val="tx1"/>
                    </a:solidFill>
                    <a:latin typeface="Calibri" panose="020F0502020204030204" charset="0"/>
                    <a:cs typeface="Calibri" panose="020F0502020204030204" charset="0"/>
                  </a:rPr>
                  <a:t>Stage1: Start by detecting a rise in TD error, 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𝜆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</m:oMath>
                </a14:m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start from 1 and decays with training steps</a:t>
                </a:r>
                <a:endParaRPr lang="en-US" altLang="zh-CN" sz="18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</a:pPr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</a:rPr>
                  <a:t>Stage2: </a:t>
                </a:r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Starting from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  <m:t>new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  <m:t>sum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  <m:t> </m:t>
                        </m:r>
                      </m:den>
                    </m:f>
                  </m:oMath>
                </a14:m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𝜆</m:t>
                    </m:r>
                  </m:oMath>
                </a14:m>
                <a:endParaRPr lang="en-US" altLang="zh-CN" sz="18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</a:pPr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</a:rPr>
                  <a:t>S</a:t>
                </a:r>
                <a:r>
                  <a:rPr lang="en-US" altLang="zh-CN" sz="1800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tage3: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𝑆𝑡𝑎𝑟𝑡𝑖𝑛𝑔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 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𝑓𝑟𝑜𝑚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 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  <m:t>new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</a:rPr>
                          <m:t>sum</m:t>
                        </m:r>
                      </m:den>
                    </m:f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</a:rPr>
                      <m:t>=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</a:rPr>
                      <m:t>1</m:t>
                    </m:r>
                  </m:oMath>
                </a14:m>
                <a:endParaRPr lang="en-US" altLang="zh-CN" sz="18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0" lvl="1" indent="457200" algn="l">
                  <a:lnSpc>
                    <a:spcPct val="110000"/>
                  </a:lnSpc>
                  <a:buClrTx/>
                  <a:buSzTx/>
                  <a:buNone/>
                </a:pPr>
                <a:endParaRPr lang="en-US" altLang="zh-CN" sz="18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9" name="内容占位符 1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6"/>
                </p:custDataLst>
              </p:nvPr>
            </p:nvSpPr>
            <p:spPr>
              <a:xfrm>
                <a:off x="137795" y="964565"/>
                <a:ext cx="6081395" cy="5088255"/>
              </a:xfr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37795" y="3462655"/>
                <a:ext cx="6096000" cy="21209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0" lvl="0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Ø"/>
                </a:pPr>
                <a:r>
                  <a:rPr lang="en-US" altLang="zh-CN" b="1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Prioritized sampling </a:t>
                </a:r>
                <a:r>
                  <a:rPr lang="en-US" altLang="zh-CN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from each individual section</a:t>
                </a:r>
                <a:endParaRPr lang="en-US" altLang="zh-CN" sz="180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In Stage 1,2:</a:t>
                </a:r>
                <a:endParaRPr lang="en-US" altLang="zh-CN" sz="18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old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sample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priority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∝</m:t>
                    </m:r>
                    <m:f>
                      <m:fPr>
                        <m:type m:val="lin"/>
                        <m:ctrl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>
                                <a:latin typeface="Calibri" panose="020F0502020204030204" charset="0"/>
                                <a:cs typeface="Calibri" panose="020F0502020204030204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libri" panose="020F0502020204030204" charset="0"/>
                                <a:cs typeface="Calibri" panose="020F0502020204030204" charset="0"/>
                                <a:sym typeface="+mn-ea"/>
                              </a:rPr>
                              <m:t>AD</m:t>
                            </m:r>
                            <m:r>
                              <a:rPr lang="en-US" altLang="zh-CN" sz="1800">
                                <a:latin typeface="Calibri" panose="020F0502020204030204" charset="0"/>
                                <a:cs typeface="Calibri" panose="020F0502020204030204" charset="0"/>
                                <a:sym typeface="+mn-ea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en-US" altLang="zh-CN" sz="1800">
                                <a:latin typeface="Calibri" panose="020F0502020204030204" charset="0"/>
                                <a:cs typeface="Calibri" panose="020F0502020204030204" charset="0"/>
                                <a:sym typeface="+mn-ea"/>
                              </a:rPr>
                              <m:t>error</m:t>
                            </m:r>
                          </m:e>
                        </m:d>
                      </m:den>
                    </m:f>
                  </m:oMath>
                </a14:m>
                <a:endParaRPr lang="en-US" altLang="zh-CN" sz="18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new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sample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priority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∝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AD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error</m:t>
                        </m:r>
                      </m:e>
                    </m:d>
                  </m:oMath>
                </a14:m>
                <a:endParaRPr lang="en-US" altLang="zh-CN" sz="1800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  <a:p>
                <a:pPr marL="742950" lvl="2" indent="-285750" algn="l">
                  <a:lnSpc>
                    <a:spcPct val="110000"/>
                  </a:lnSpc>
                  <a:buClrTx/>
                  <a:buSzTx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Stage 3:</a:t>
                </a:r>
                <a:endParaRPr lang="en-US" altLang="zh-CN" sz="1800">
                  <a:latin typeface="Calibri" panose="020F0502020204030204" charset="0"/>
                  <a:cs typeface="Calibri" panose="020F0502020204030204" charset="0"/>
                </a:endParaRPr>
              </a:p>
              <a:p>
                <a:pPr marL="1200150" lvl="3" indent="-285750" algn="l">
                  <a:lnSpc>
                    <a:spcPct val="110000"/>
                  </a:lnSpc>
                  <a:buClrTx/>
                  <a:buSzTx/>
                  <a:buFont typeface="Wingdings" panose="05000000000000000000" charset="0"/>
                  <a:buChar char="n"/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priority</m:t>
                    </m:r>
                    <m:r>
                      <a:rPr lang="en-US" altLang="zh-CN" sz="1800">
                        <a:latin typeface="Calibri" panose="020F0502020204030204" charset="0"/>
                        <a:cs typeface="Calibri" panose="020F0502020204030204" charset="0"/>
                        <a:sym typeface="+mn-ea"/>
                      </a:rPr>
                      <m:t>∝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TD</m:t>
                        </m:r>
                        <m: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latin typeface="Calibri" panose="020F0502020204030204" charset="0"/>
                            <a:cs typeface="Calibri" panose="020F0502020204030204" charset="0"/>
                            <a:sym typeface="+mn-ea"/>
                          </a:rPr>
                          <m:t>error</m:t>
                        </m:r>
                      </m:e>
                    </m:d>
                  </m:oMath>
                </a14:m>
                <a:r>
                  <a:rPr lang="en-US" altLang="zh-CN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endParaRPr lang="en-US" altLang="zh-CN">
                  <a:latin typeface="Calibri" panose="020F0502020204030204" charset="0"/>
                  <a:cs typeface="Calibri" panose="020F0502020204030204" charset="0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95" y="3462655"/>
                <a:ext cx="6096000" cy="21209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95">
                <a:cs typeface="+mj-lt"/>
              </a:rPr>
              <a:t>Implementation and Evaluation</a:t>
            </a:r>
            <a:endParaRPr sz="3095">
              <a:cs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2130" y="1452245"/>
            <a:ext cx="11333480" cy="4150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b="1">
                <a:latin typeface="+mn-ea"/>
              </a:rPr>
              <a:t>Evaluation environment:</a:t>
            </a:r>
            <a:endParaRPr lang="en-US" b="1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n-ea"/>
              </a:rPr>
              <a:t>rSoccer - IEEE VSSS environment to simulate a robot soccer scenario.</a:t>
            </a:r>
            <a:endParaRPr lang="en-US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b="1">
                <a:latin typeface="+mn-ea"/>
                <a:sym typeface="+mn-ea"/>
              </a:rPr>
              <a:t>RL algorithm:</a:t>
            </a:r>
            <a:endParaRPr lang="en-US" b="1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+mn-ea"/>
                <a:sym typeface="+mn-ea"/>
              </a:rPr>
              <a:t>TD3 (Twin Delayed DDPG): a state-od-the-art RL algorithm for continuous control tasks</a:t>
            </a:r>
            <a:endParaRPr lang="en-US">
              <a:latin typeface="+mn-ea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b="1">
                <a:latin typeface="+mn-ea"/>
              </a:rPr>
              <a:t>Baseline: </a:t>
            </a:r>
            <a:endParaRPr lang="en-US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Vanilla-ER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Prioritized Experience Replay (PER)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</a:rPr>
              <a:t>Combined </a:t>
            </a:r>
            <a:r>
              <a:rPr lang="en-US">
                <a:latin typeface="+mn-ea"/>
                <a:sym typeface="+mn-ea"/>
              </a:rPr>
              <a:t>Experience Replay (</a:t>
            </a:r>
            <a:r>
              <a:rPr lang="en-US">
                <a:solidFill>
                  <a:schemeClr val="tx1"/>
                </a:solidFill>
                <a:latin typeface="+mn-ea"/>
              </a:rPr>
              <a:t>CER)</a:t>
            </a:r>
            <a:endParaRPr lang="en-US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en-US" b="1">
                <a:latin typeface="+mn-ea"/>
                <a:sym typeface="+mn-ea"/>
              </a:rPr>
              <a:t>Evaluation settings:</a:t>
            </a:r>
            <a:endParaRPr lang="en-US" b="1">
              <a:latin typeface="+mn-ea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3 vs 3 robot soccer match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Each agent controls one player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Follow the rewards shaping in rSoccer</a:t>
            </a:r>
            <a:endParaRPr lang="en-US">
              <a:solidFill>
                <a:schemeClr val="tx1"/>
              </a:solidFill>
              <a:latin typeface="+mn-ea"/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ea"/>
                <a:sym typeface="+mn-ea"/>
              </a:rPr>
              <a:t>Each match lasting 200 time steps</a:t>
            </a:r>
            <a:endParaRPr 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>
          <a:xfrm>
            <a:off x="9262110" y="6356350"/>
            <a:ext cx="2743200" cy="365125"/>
          </a:xfrm>
        </p:spPr>
        <p:txBody>
          <a:bodyPr>
            <a:normAutofit fontScale="90000"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mtClean="0"/>
            </a:fld>
            <a:endParaRPr lang="zh-CN"/>
          </a:p>
        </p:txBody>
      </p:sp>
      <p:pic>
        <p:nvPicPr>
          <p:cNvPr id="3" name="图片 2" descr="v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315" y="3213735"/>
            <a:ext cx="3439160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851,&quot;width&quot;:2876}"/>
</p:tagLst>
</file>

<file path=ppt/tags/tag10.xml><?xml version="1.0" encoding="utf-8"?>
<p:tagLst xmlns:p="http://schemas.openxmlformats.org/presentationml/2006/main">
  <p:tag name="KSO_WM_UNIT_PLACING_PICTURE_USER_VIEWPORT" val="{&quot;height&quot;:2784,&quot;width&quot;:3876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TABLE_BEAUTIFY" val="smartTable{5203a3c5-8375-4cf5-8e9d-95389fc4db52}"/>
  <p:tag name="TABLE_ENDDRAG_ORIGIN_RECT" val="550*119"/>
  <p:tag name="TABLE_ENDDRAG_RECT" val="42*398*550*119"/>
</p:tagLst>
</file>

<file path=ppt/tags/tag15.xml><?xml version="1.0" encoding="utf-8"?>
<p:tagLst xmlns:p="http://schemas.openxmlformats.org/presentationml/2006/main">
  <p:tag name="COMMONDATA" val="eyJoZGlkIjoiODgwZTA2OWZmNDRjODNiZTJiNzE1YmEwNTg1Njg5YmEifQ=="/>
  <p:tag name="KSO_WPP_MARK_KEY" val="eadc0e18-4a15-48ab-bc23-647a6d6c61a4"/>
</p:tagLst>
</file>

<file path=ppt/tags/tag2.xml><?xml version="1.0" encoding="utf-8"?>
<p:tagLst xmlns:p="http://schemas.openxmlformats.org/presentationml/2006/main">
  <p:tag name="KSO_WM_UNIT_PLACING_PICTURE_USER_VIEWPORT" val="{&quot;height&quot;:3348,&quot;width&quot;:4608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PLACING_PICTURE_USER_VIEWPORT" val="{&quot;height&quot;:3921,&quot;width&quot;:5757}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PLACING_PICTURE_USER_VIEWPORT" val="{&quot;height&quot;:2469,&quot;width&quot;:17584}"/>
</p:tagLst>
</file>

<file path=ppt/tags/tag7.xml><?xml version="1.0" encoding="utf-8"?>
<p:tagLst xmlns:p="http://schemas.openxmlformats.org/presentationml/2006/main">
  <p:tag name="KSO_WM_UNIT_PLACING_PICTURE_USER_VIEWPORT" val="{&quot;height&quot;:2476,&quot;width&quot;:12088}"/>
</p:tagLst>
</file>

<file path=ppt/tags/tag8.xml><?xml version="1.0" encoding="utf-8"?>
<p:tagLst xmlns:p="http://schemas.openxmlformats.org/presentationml/2006/main">
  <p:tag name="KSO_WM_UNIT_PLACING_PICTURE_USER_VIEWPORT" val="{&quot;height&quot;:3852,&quot;width&quot;:14880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5857</Words>
  <Application>WPS 演示</Application>
  <PresentationFormat>宽屏</PresentationFormat>
  <Paragraphs>331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Arial</vt:lpstr>
      <vt:lpstr>Wingdings</vt:lpstr>
      <vt:lpstr>Calibri</vt:lpstr>
      <vt:lpstr>Cambria Math</vt:lpstr>
      <vt:lpstr>微软雅黑</vt:lpstr>
      <vt:lpstr>Arial Unicode MS</vt:lpstr>
      <vt:lpstr>Office 主题</vt:lpstr>
      <vt:lpstr>Sample Efficient Prioritized Experience Replay for Adversarial Environments</vt:lpstr>
      <vt:lpstr>Motivation</vt:lpstr>
      <vt:lpstr>Experience Replay</vt:lpstr>
      <vt:lpstr>Existing Prioritized Experience Replay Method</vt:lpstr>
      <vt:lpstr>Problems of Existing PER Method in Adversarial Environment</vt:lpstr>
      <vt:lpstr>From Temporal Difference to Adversarial Difference</vt:lpstr>
      <vt:lpstr>PowerPoint 演示文稿</vt:lpstr>
      <vt:lpstr>APER: Adversarial Prioritized Experience Replay </vt:lpstr>
      <vt:lpstr>Implementation and Evaluation</vt:lpstr>
      <vt:lpstr>Evaluation Questions</vt:lpstr>
      <vt:lpstr>End-to-end Performance</vt:lpstr>
      <vt:lpstr>Conclusion</vt:lpstr>
      <vt:lpstr>Future work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Zongyuan Zhang</dc:creator>
  <cp:lastModifiedBy>Dr</cp:lastModifiedBy>
  <cp:revision>536</cp:revision>
  <dcterms:created xsi:type="dcterms:W3CDTF">2023-03-08T06:54:00Z</dcterms:created>
  <dcterms:modified xsi:type="dcterms:W3CDTF">2023-03-22T04:40:21Z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709A060191A444FFAC91ADD74FA9D8FF</vt:lpwstr>
  </property>
  <property fmtid="{D5CDD505-2E9C-101B-9397-08002B2CF9AE}" pid="3" name="KSOProductBuildVer">
    <vt:lpwstr>2052-11.1.0.13703</vt:lpwstr>
  </property>
</Properties>
</file>